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66" r:id="rId2"/>
    <p:sldId id="267" r:id="rId3"/>
    <p:sldId id="265" r:id="rId4"/>
    <p:sldId id="26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94"/>
    <p:restoredTop sz="94658"/>
  </p:normalViewPr>
  <p:slideViewPr>
    <p:cSldViewPr snapToGrid="0" snapToObjects="1">
      <p:cViewPr varScale="1">
        <p:scale>
          <a:sx n="103" d="100"/>
          <a:sy n="103" d="100"/>
        </p:scale>
        <p:origin x="2124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96F1F-BD55-B940-BB29-1F31EA4BF55C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F820-0E40-EB46-B125-D43492E7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8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5F820-0E40-EB46-B125-D43492E7B8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44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AE24-050A-E94B-9F04-D8E896F4AC9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E27A-C80A-4049-8CC0-3BD252BB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0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AE24-050A-E94B-9F04-D8E896F4AC9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E27A-C80A-4049-8CC0-3BD252BB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1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AE24-050A-E94B-9F04-D8E896F4AC9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E27A-C80A-4049-8CC0-3BD252BB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25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AE24-050A-E94B-9F04-D8E896F4AC9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E27A-C80A-4049-8CC0-3BD252BB895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0605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AE24-050A-E94B-9F04-D8E896F4AC9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E27A-C80A-4049-8CC0-3BD252BB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38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AE24-050A-E94B-9F04-D8E896F4AC9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E27A-C80A-4049-8CC0-3BD252BB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44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AE24-050A-E94B-9F04-D8E896F4AC9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E27A-C80A-4049-8CC0-3BD252BB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91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AE24-050A-E94B-9F04-D8E896F4AC9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E27A-C80A-4049-8CC0-3BD252BB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03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AE24-050A-E94B-9F04-D8E896F4AC9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E27A-C80A-4049-8CC0-3BD252BB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4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AE24-050A-E94B-9F04-D8E896F4AC9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E27A-C80A-4049-8CC0-3BD252BB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2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AE24-050A-E94B-9F04-D8E896F4AC9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E27A-C80A-4049-8CC0-3BD252BB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1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AE24-050A-E94B-9F04-D8E896F4AC9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E27A-C80A-4049-8CC0-3BD252BB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3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AE24-050A-E94B-9F04-D8E896F4AC9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E27A-C80A-4049-8CC0-3BD252BB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AE24-050A-E94B-9F04-D8E896F4AC9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E27A-C80A-4049-8CC0-3BD252BB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1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AE24-050A-E94B-9F04-D8E896F4AC9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E27A-C80A-4049-8CC0-3BD252BB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8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AE24-050A-E94B-9F04-D8E896F4AC9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E27A-C80A-4049-8CC0-3BD252BB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4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AE24-050A-E94B-9F04-D8E896F4AC9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E27A-C80A-4049-8CC0-3BD252BB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0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840AE24-050A-E94B-9F04-D8E896F4AC9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1E27A-C80A-4049-8CC0-3BD252BB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61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EUbSfGlPK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nps.gov/katm/blogs/explorers-of-katmai-country-alphonse-pinart-1852-1911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s.gov/katm/blogs/explorers-of-katmai-country-alphonse-pinart-1852-1911.htm" TargetMode="External"/><Relationship Id="rId2" Type="http://schemas.openxmlformats.org/officeDocument/2006/relationships/hyperlink" Target="https://www.youtube.com/watch?v=VEUbSfGlPK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6B9BC-203F-A3BE-A647-01DA5F93B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516" y="1665515"/>
            <a:ext cx="6620968" cy="2118157"/>
          </a:xfrm>
        </p:spPr>
        <p:txBody>
          <a:bodyPr/>
          <a:lstStyle/>
          <a:p>
            <a:pPr algn="ctr"/>
            <a:r>
              <a:rPr lang="en-US" dirty="0">
                <a:latin typeface="MrEavesXLModOT" panose="020B0603060502020204" pitchFamily="34" charset="0"/>
              </a:rPr>
              <a:t>Masks as Social History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D3C15-317A-B064-D61B-C47BCC4C1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3786" y="3854853"/>
            <a:ext cx="5296427" cy="86142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rEavesXLModOTLight" panose="020B0303060502020202" pitchFamily="34" charset="0"/>
              </a:rPr>
              <a:t>By the Alutiiq Museum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066631-2DAC-0494-8841-2FD085753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88" y="5024535"/>
            <a:ext cx="1984180" cy="154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2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9A5A1-49D4-8235-0A44-EE38A3C2E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77" y="477166"/>
            <a:ext cx="7441645" cy="140053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MrEavesXLModOTLight" panose="020B0303060502020202" pitchFamily="34" charset="0"/>
              </a:rPr>
              <a:t>Video: Coming Home: The Return of the Alutiiq Masks an </a:t>
            </a:r>
            <a:r>
              <a:rPr lang="en-US" sz="2400" dirty="0" err="1">
                <a:solidFill>
                  <a:schemeClr val="bg1"/>
                </a:solidFill>
                <a:latin typeface="MrEavesXLModOTLight" panose="020B0303060502020202" pitchFamily="34" charset="0"/>
              </a:rPr>
              <a:t>Earthsongs</a:t>
            </a:r>
            <a:r>
              <a:rPr lang="en-US" sz="2400" dirty="0">
                <a:solidFill>
                  <a:schemeClr val="bg1"/>
                </a:solidFill>
                <a:latin typeface="MrEavesXLModOTLight" panose="020B0303060502020202" pitchFamily="34" charset="0"/>
              </a:rPr>
              <a:t> special documentary: </a:t>
            </a:r>
            <a:r>
              <a:rPr lang="en-US" sz="2400" dirty="0" err="1">
                <a:solidFill>
                  <a:schemeClr val="bg1"/>
                </a:solidFill>
                <a:latin typeface="MrEavesXLModOTLight" panose="020B0303060502020202" pitchFamily="34" charset="0"/>
              </a:rPr>
              <a:t>Dmae</a:t>
            </a:r>
            <a:r>
              <a:rPr lang="en-US" sz="2400" dirty="0">
                <a:solidFill>
                  <a:schemeClr val="bg1"/>
                </a:solidFill>
                <a:latin typeface="MrEavesXLModOTLight" panose="020B0303060502020202" pitchFamily="34" charset="0"/>
              </a:rPr>
              <a:t> Lo Roberts (YouTube)</a:t>
            </a:r>
            <a:br>
              <a:rPr lang="en-US" sz="2400" dirty="0">
                <a:solidFill>
                  <a:schemeClr val="bg1"/>
                </a:solidFill>
                <a:latin typeface="MrEavesXLModOTLight" panose="020B0303060502020202" pitchFamily="34" charset="0"/>
              </a:rPr>
            </a:br>
            <a:endParaRPr lang="en-US" sz="2400" dirty="0"/>
          </a:p>
        </p:txBody>
      </p:sp>
      <p:pic>
        <p:nvPicPr>
          <p:cNvPr id="4" name="Content Placeholder 3" descr="Screen Shot 2017-01-25 at 11.08.55 AM.png">
            <a:extLst>
              <a:ext uri="{FF2B5EF4-FFF2-40B4-BE49-F238E27FC236}">
                <a16:creationId xmlns:a16="http://schemas.microsoft.com/office/drawing/2014/main" id="{0ADD0AAC-65CA-6012-9D99-15175C4C0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19" y="1729244"/>
            <a:ext cx="6271171" cy="3239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72ED6C-F69A-110B-8D5E-DDCF9D87D7F4}"/>
              </a:ext>
            </a:extLst>
          </p:cNvPr>
          <p:cNvSpPr txBox="1"/>
          <p:nvPr/>
        </p:nvSpPr>
        <p:spPr>
          <a:xfrm>
            <a:off x="1075641" y="5304538"/>
            <a:ext cx="6424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rEavesXLModOTLight" panose="020B0303060502020202" pitchFamily="34" charset="0"/>
                <a:hlinkClick r:id="rId3"/>
              </a:rPr>
              <a:t>https://youtu.be/VEUbSfGlPKM</a:t>
            </a:r>
            <a:endParaRPr lang="en-US" sz="4000" b="1" dirty="0">
              <a:latin typeface="MrEavesXLModOTLight" panose="020B0303060502020202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45EBC-59E4-DE28-7994-7F3733644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8869" y="166053"/>
            <a:ext cx="938865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375" y="0"/>
            <a:ext cx="8229600" cy="1143000"/>
          </a:xfrm>
        </p:spPr>
        <p:txBody>
          <a:bodyPr/>
          <a:lstStyle/>
          <a:p>
            <a:r>
              <a:rPr lang="en-US" sz="4800" dirty="0">
                <a:latin typeface="MrEavesXLModOT" panose="020B0603060502020204" pitchFamily="34" charset="0"/>
              </a:rPr>
              <a:t>Alphonse </a:t>
            </a:r>
            <a:r>
              <a:rPr lang="en-US" sz="4800" dirty="0" err="1">
                <a:latin typeface="MrEavesXLModOT" panose="020B0603060502020204" pitchFamily="34" charset="0"/>
              </a:rPr>
              <a:t>Pinart</a:t>
            </a:r>
            <a:endParaRPr lang="en-US" sz="4800" dirty="0">
              <a:latin typeface="MrEavesXLModOT" panose="020B0603060502020204" pitchFamily="34" charset="0"/>
            </a:endParaRPr>
          </a:p>
        </p:txBody>
      </p:sp>
      <p:pic>
        <p:nvPicPr>
          <p:cNvPr id="4" name="Picture 3" descr="Pinar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3" y="1143000"/>
            <a:ext cx="2734726" cy="3292610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C32DAE6A-16D0-9C07-6F37-9A1DCFC39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586" y="1721498"/>
            <a:ext cx="5916737" cy="35861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1A5C7B-C0C4-A5EF-63B0-017A360EA60E}"/>
              </a:ext>
            </a:extLst>
          </p:cNvPr>
          <p:cNvSpPr txBox="1"/>
          <p:nvPr/>
        </p:nvSpPr>
        <p:spPr>
          <a:xfrm>
            <a:off x="1115008" y="5453743"/>
            <a:ext cx="7563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MrEavesXLModOTLight" panose="020B0303060502020202" pitchFamily="34" charset="0"/>
              </a:rPr>
              <a:t>National Park Service: Photo of Alphonse </a:t>
            </a:r>
            <a:r>
              <a:rPr lang="en-US" sz="1400" dirty="0" err="1">
                <a:solidFill>
                  <a:schemeClr val="bg1"/>
                </a:solidFill>
                <a:latin typeface="MrEavesXLModOTLight" panose="020B0303060502020202" pitchFamily="34" charset="0"/>
              </a:rPr>
              <a:t>Pinart</a:t>
            </a:r>
            <a:r>
              <a:rPr lang="en-US" sz="1400" dirty="0">
                <a:solidFill>
                  <a:schemeClr val="bg1"/>
                </a:solidFill>
                <a:latin typeface="MrEavesXLModOTLight" panose="020B0303060502020202" pitchFamily="34" charset="0"/>
              </a:rPr>
              <a:t>: (</a:t>
            </a:r>
            <a:r>
              <a:rPr lang="en-US" sz="1400" dirty="0" err="1">
                <a:solidFill>
                  <a:schemeClr val="bg1"/>
                </a:solidFill>
                <a:latin typeface="MrEavesXLModOTLight" panose="020B0303060502020202" pitchFamily="34" charset="0"/>
              </a:rPr>
              <a:t>Societe</a:t>
            </a:r>
            <a:r>
              <a:rPr lang="en-US" sz="1400" dirty="0">
                <a:solidFill>
                  <a:schemeClr val="bg1"/>
                </a:solidFill>
                <a:latin typeface="MrEavesXLModOTLight" panose="020B0303060502020202" pitchFamily="34" charset="0"/>
              </a:rPr>
              <a:t> de </a:t>
            </a:r>
            <a:r>
              <a:rPr lang="en-US" sz="1400" dirty="0" err="1">
                <a:solidFill>
                  <a:schemeClr val="bg1"/>
                </a:solidFill>
                <a:latin typeface="MrEavesXLModOTLight" panose="020B0303060502020202" pitchFamily="34" charset="0"/>
              </a:rPr>
              <a:t>Geographie</a:t>
            </a:r>
            <a:r>
              <a:rPr lang="en-US" sz="1400" dirty="0">
                <a:solidFill>
                  <a:schemeClr val="bg1"/>
                </a:solidFill>
                <a:latin typeface="MrEavesXLModOTLight" panose="020B0303060502020202" pitchFamily="34" charset="0"/>
              </a:rPr>
              <a:t>) and the Map: “To travel just from Unalaska to Kodiak by air today is a distance of over 600 miles, so one can imagine how mammoth of an undertaking this was in a skin kayak in the open ocean! Map courtesy of Google Earth. Inset photo courtesy of Edwin F. Glenn papers, Archives and Special Collections, Consortium Library, University of Alaska Anchorage.” </a:t>
            </a:r>
            <a:r>
              <a:rPr lang="en-US" sz="1400" dirty="0">
                <a:solidFill>
                  <a:schemeClr val="bg1"/>
                </a:solidFill>
                <a:latin typeface="MrEavesXLModOTLight" panose="020B0303060502020202" pitchFamily="34" charset="0"/>
                <a:hlinkClick r:id="rId4"/>
              </a:rPr>
              <a:t>https://www.nps.gov/katm/blogs/explorers-of-katmai-country-alphonse-pinart-1852-1911.htm</a:t>
            </a:r>
            <a:endParaRPr lang="en-US" sz="1400" dirty="0">
              <a:solidFill>
                <a:schemeClr val="bg1"/>
              </a:solidFill>
              <a:latin typeface="MrEavesXLModOTLight" panose="020B0303060502020202" pitchFamily="34" charset="0"/>
            </a:endParaRP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F18167-7010-5C59-6BB2-85D15AB0E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208" y="205708"/>
            <a:ext cx="938865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5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3400CF-47C7-DB2F-9F3A-211BB05AA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348" y="914400"/>
            <a:ext cx="5582822" cy="5217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3EBF74-E30C-D479-3EDF-E6684F1D6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652" y="202255"/>
            <a:ext cx="938865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35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ght Travele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92" y="1187019"/>
            <a:ext cx="3680109" cy="3774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2527" y="1350838"/>
            <a:ext cx="4011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MrEavesXLModOT" panose="020B0603060502020204" pitchFamily="34" charset="0"/>
                <a:cs typeface="Arial Rounded MT Bold"/>
              </a:rPr>
              <a:t>Unnuyayuk</a:t>
            </a:r>
            <a:r>
              <a:rPr lang="en-US" sz="2800" dirty="0">
                <a:latin typeface="MrEavesXLModOT" panose="020B0603060502020204" pitchFamily="34" charset="0"/>
                <a:cs typeface="Arial Rounded MT Bold"/>
              </a:rPr>
              <a:t> </a:t>
            </a:r>
            <a:r>
              <a:rPr lang="en-US" sz="1800" dirty="0">
                <a:effectLst/>
                <a:latin typeface="MrEavesXLModOT" panose="020B06030605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— </a:t>
            </a:r>
            <a:r>
              <a:rPr lang="en-US" sz="2800" dirty="0">
                <a:latin typeface="MrEavesXLModOT" panose="020B0603060502020204" pitchFamily="34" charset="0"/>
                <a:cs typeface="Arial Rounded MT Bold"/>
              </a:rPr>
              <a:t>Night Traveler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0418" y="2661232"/>
            <a:ext cx="4124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rEavesXLModOTLight" panose="020B0303060502020202" pitchFamily="34" charset="0"/>
              </a:rPr>
              <a:t>Why is it my helper spirit, why is it you are apprehensive of me?</a:t>
            </a:r>
          </a:p>
          <a:p>
            <a:r>
              <a:rPr lang="en-US" dirty="0">
                <a:latin typeface="MrEavesXLModOTLight" panose="020B0303060502020202" pitchFamily="34" charset="0"/>
              </a:rPr>
              <a:t>On the seal rocks I will bring you game to be caught. </a:t>
            </a:r>
          </a:p>
          <a:p>
            <a:endParaRPr lang="en-US" dirty="0">
              <a:latin typeface="MrEavesXLModOTLight" panose="020B0303060502020202" pitchFamily="34" charset="0"/>
            </a:endParaRPr>
          </a:p>
          <a:p>
            <a:r>
              <a:rPr lang="en-US" dirty="0">
                <a:latin typeface="MrEavesXLModOTLight" panose="020B0303060502020202" pitchFamily="34" charset="0"/>
              </a:rPr>
              <a:t>I went through the inside of the universe,</a:t>
            </a:r>
          </a:p>
          <a:p>
            <a:r>
              <a:rPr lang="en-US" dirty="0">
                <a:latin typeface="MrEavesXLModOTLight" panose="020B0303060502020202" pitchFamily="34" charset="0"/>
              </a:rPr>
              <a:t>my helper, that one made me afraid. </a:t>
            </a:r>
          </a:p>
          <a:p>
            <a:endParaRPr lang="en-US" dirty="0">
              <a:latin typeface="MrEavesXLModOTLight" panose="020B0303060502020202" pitchFamily="34" charset="0"/>
            </a:endParaRPr>
          </a:p>
          <a:p>
            <a:r>
              <a:rPr lang="en-US" dirty="0">
                <a:latin typeface="MrEavesXLModOTLight" panose="020B0303060502020202" pitchFamily="34" charset="0"/>
              </a:rPr>
              <a:t>I went down where they are motioning</a:t>
            </a:r>
            <a:r>
              <a:rPr lang="en-US" dirty="0"/>
              <a:t>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043" y="5147761"/>
            <a:ext cx="4038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MrEavesXLModOTLight" panose="020B0303060502020202" pitchFamily="34" charset="0"/>
              </a:rPr>
              <a:t>Unnuyayuk, “Night Traveler” from the </a:t>
            </a:r>
            <a:r>
              <a:rPr lang="en-US" sz="1400" dirty="0" err="1">
                <a:solidFill>
                  <a:srgbClr val="FFFFFF"/>
                </a:solidFill>
                <a:latin typeface="MrEavesXLModOTLight" panose="020B0303060502020202" pitchFamily="34" charset="0"/>
              </a:rPr>
              <a:t>Pinart</a:t>
            </a:r>
            <a:r>
              <a:rPr lang="en-US" sz="1400" dirty="0">
                <a:solidFill>
                  <a:srgbClr val="FFFFFF"/>
                </a:solidFill>
                <a:latin typeface="MrEavesXLModOTLight" panose="020B0303060502020202" pitchFamily="34" charset="0"/>
              </a:rPr>
              <a:t> Collection at the </a:t>
            </a:r>
            <a:r>
              <a:rPr lang="en-US" sz="1400" dirty="0" err="1">
                <a:solidFill>
                  <a:srgbClr val="FFFFFF"/>
                </a:solidFill>
                <a:latin typeface="MrEavesXLModOTLight" panose="020B0303060502020202" pitchFamily="34" charset="0"/>
              </a:rPr>
              <a:t>Musée</a:t>
            </a:r>
            <a:r>
              <a:rPr lang="en-US" sz="1400" dirty="0">
                <a:solidFill>
                  <a:srgbClr val="FFFFFF"/>
                </a:solidFill>
                <a:latin typeface="MrEavesXLModOTLight" panose="020B0303060502020202" pitchFamily="34" charset="0"/>
              </a:rPr>
              <a:t> de </a:t>
            </a:r>
            <a:r>
              <a:rPr lang="en-US" sz="1400" dirty="0" err="1">
                <a:solidFill>
                  <a:srgbClr val="FFFFFF"/>
                </a:solidFill>
                <a:latin typeface="MrEavesXLModOTLight" panose="020B0303060502020202" pitchFamily="34" charset="0"/>
              </a:rPr>
              <a:t>Boulogne-sur-Mer</a:t>
            </a:r>
            <a:r>
              <a:rPr lang="en-US" sz="1400" dirty="0">
                <a:solidFill>
                  <a:srgbClr val="FFFFFF"/>
                </a:solidFill>
                <a:latin typeface="MrEavesXLModOTLight" panose="020B0303060502020202" pitchFamily="34" charset="0"/>
              </a:rPr>
              <a:t>, France, ca. 1872.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73BF81-4C9C-D365-B47A-0507BA270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096" y="197872"/>
            <a:ext cx="938865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00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umliiq-First On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856" y="550506"/>
            <a:ext cx="4586288" cy="57569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A44F0A-4BB8-E372-4C86-99E02F1A4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204" y="184714"/>
            <a:ext cx="938865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64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umliiq- First One 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27" y="296348"/>
            <a:ext cx="4129736" cy="6175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3209" y="1188306"/>
            <a:ext cx="2993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MrEavesXLModOT" panose="020B0603060502020204" pitchFamily="34" charset="0"/>
                <a:cs typeface="Arial Rounded MT Bold"/>
              </a:rPr>
              <a:t>Chumliiq</a:t>
            </a:r>
            <a:r>
              <a:rPr lang="en-US" sz="2800" dirty="0">
                <a:latin typeface="MrEavesXLModOT" panose="020B0603060502020204" pitchFamily="34" charset="0"/>
                <a:cs typeface="Arial Rounded MT Bold"/>
              </a:rPr>
              <a:t> </a:t>
            </a:r>
            <a:r>
              <a:rPr lang="en-US" sz="1800" dirty="0">
                <a:effectLst/>
                <a:latin typeface="MrEavesXLModOT" panose="020B06030605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— </a:t>
            </a:r>
            <a:r>
              <a:rPr lang="en-US" sz="2800" dirty="0">
                <a:latin typeface="MrEavesXLModOT" panose="020B0603060502020204" pitchFamily="34" charset="0"/>
                <a:cs typeface="Arial Rounded MT Bold"/>
              </a:rPr>
              <a:t>First 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3230" y="2015045"/>
            <a:ext cx="41297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rEavesXLModOTLight" panose="020B0303060502020202" pitchFamily="34" charset="0"/>
              </a:rPr>
              <a:t>My house up there, in the Universe </a:t>
            </a:r>
          </a:p>
          <a:p>
            <a:r>
              <a:rPr lang="en-US" dirty="0">
                <a:latin typeface="MrEavesXLModOTLight" panose="020B0303060502020202" pitchFamily="34" charset="0"/>
              </a:rPr>
              <a:t>up there you don’t know it. </a:t>
            </a:r>
          </a:p>
          <a:p>
            <a:endParaRPr lang="en-US" dirty="0">
              <a:latin typeface="MrEavesXLModOTLight" panose="020B0303060502020202" pitchFamily="34" charset="0"/>
            </a:endParaRPr>
          </a:p>
          <a:p>
            <a:r>
              <a:rPr lang="en-US" dirty="0">
                <a:latin typeface="MrEavesXLModOTLight" panose="020B0303060502020202" pitchFamily="34" charset="0"/>
              </a:rPr>
              <a:t>Is it behind the sun, is it behind the one up above? (Behind that one up there the suns up there) </a:t>
            </a:r>
            <a:r>
              <a:rPr lang="en-US" sz="1800" dirty="0">
                <a:effectLst/>
                <a:latin typeface="MrEavesXLModOTLight" panose="020B0303060502020202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— </a:t>
            </a:r>
            <a:r>
              <a:rPr lang="en-US" sz="1800" dirty="0" err="1">
                <a:effectLst/>
                <a:latin typeface="MrEavesXLModOTLight" panose="020B0303060502020202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pik’um</a:t>
            </a:r>
            <a:r>
              <a:rPr lang="en-US" sz="1800" dirty="0">
                <a:effectLst/>
                <a:latin typeface="MrEavesXLModOTLight" panose="020B0303060502020202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up there behind. </a:t>
            </a:r>
            <a:endParaRPr lang="en-US" dirty="0">
              <a:latin typeface="MrEavesXLModOTLight" panose="020B0303060502020202" pitchFamily="34" charset="0"/>
            </a:endParaRPr>
          </a:p>
          <a:p>
            <a:endParaRPr lang="en-US" dirty="0">
              <a:latin typeface="MrEavesXLModOTLight" panose="020B0303060502020202" pitchFamily="34" charset="0"/>
            </a:endParaRPr>
          </a:p>
          <a:p>
            <a:r>
              <a:rPr lang="en-US" dirty="0">
                <a:latin typeface="MrEavesXLModOTLight" panose="020B0303060502020202" pitchFamily="34" charset="0"/>
              </a:rPr>
              <a:t>My helper, I am approaching you from </a:t>
            </a:r>
          </a:p>
          <a:p>
            <a:r>
              <a:rPr lang="en-US" dirty="0">
                <a:latin typeface="MrEavesXLModOTLight" panose="020B0303060502020202" pitchFamily="34" charset="0"/>
              </a:rPr>
              <a:t>up above, I keep trying to come. </a:t>
            </a:r>
          </a:p>
          <a:p>
            <a:endParaRPr lang="en-US" dirty="0">
              <a:latin typeface="MrEavesXLModOTLight" panose="020B0303060502020202" pitchFamily="34" charset="0"/>
            </a:endParaRPr>
          </a:p>
          <a:p>
            <a:r>
              <a:rPr lang="en-US" dirty="0">
                <a:latin typeface="MrEavesXLModOTLight" panose="020B0303060502020202" pitchFamily="34" charset="0"/>
              </a:rPr>
              <a:t>My helper, that one’s lands doesn't need</a:t>
            </a:r>
          </a:p>
          <a:p>
            <a:r>
              <a:rPr lang="en-US" dirty="0">
                <a:latin typeface="MrEavesXLModOTLight" panose="020B0303060502020202" pitchFamily="34" charset="0"/>
              </a:rPr>
              <a:t>performers.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086" y="6519383"/>
            <a:ext cx="6963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MrEavesXLModOTLight" panose="020B0303060502020202" pitchFamily="34" charset="0"/>
              </a:rPr>
              <a:t>Chumliiq, “First One” from the </a:t>
            </a:r>
            <a:r>
              <a:rPr lang="en-US" sz="1200" dirty="0" err="1">
                <a:solidFill>
                  <a:srgbClr val="FFFFFF"/>
                </a:solidFill>
                <a:latin typeface="MrEavesXLModOTLight" panose="020B0303060502020202" pitchFamily="34" charset="0"/>
              </a:rPr>
              <a:t>Pinart</a:t>
            </a:r>
            <a:r>
              <a:rPr lang="en-US" sz="1200" dirty="0">
                <a:solidFill>
                  <a:srgbClr val="FFFFFF"/>
                </a:solidFill>
                <a:latin typeface="MrEavesXLModOTLight" panose="020B0303060502020202" pitchFamily="34" charset="0"/>
              </a:rPr>
              <a:t> Collection at the </a:t>
            </a:r>
            <a:r>
              <a:rPr lang="en-US" sz="1200" dirty="0" err="1">
                <a:solidFill>
                  <a:srgbClr val="FFFFFF"/>
                </a:solidFill>
                <a:latin typeface="MrEavesXLModOTLight" panose="020B0303060502020202" pitchFamily="34" charset="0"/>
              </a:rPr>
              <a:t>Musée</a:t>
            </a:r>
            <a:r>
              <a:rPr lang="en-US" sz="1200" dirty="0">
                <a:solidFill>
                  <a:srgbClr val="FFFFFF"/>
                </a:solidFill>
                <a:latin typeface="MrEavesXLModOTLight" panose="020B0303060502020202" pitchFamily="34" charset="0"/>
              </a:rPr>
              <a:t> de </a:t>
            </a:r>
            <a:r>
              <a:rPr lang="en-US" sz="1200" dirty="0" err="1">
                <a:solidFill>
                  <a:srgbClr val="FFFFFF"/>
                </a:solidFill>
                <a:latin typeface="MrEavesXLModOTLight" panose="020B0303060502020202" pitchFamily="34" charset="0"/>
              </a:rPr>
              <a:t>Boulogne-sur-Mer</a:t>
            </a:r>
            <a:r>
              <a:rPr lang="en-US" sz="1200" dirty="0">
                <a:solidFill>
                  <a:srgbClr val="FFFFFF"/>
                </a:solidFill>
                <a:latin typeface="MrEavesXLModOTLight" panose="020B0303060502020202" pitchFamily="34" charset="0"/>
              </a:rPr>
              <a:t>, France, ca. 1872.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BD3D4E-0ED4-04A7-C586-79087F6C2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196" y="208040"/>
            <a:ext cx="938865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90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4851" y="915812"/>
            <a:ext cx="71542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MrEavesXLModOTLight" panose="020B0303060502020202" pitchFamily="34" charset="0"/>
              </a:rPr>
              <a:t>Haakanson</a:t>
            </a:r>
            <a:r>
              <a:rPr lang="en-US" sz="1600" dirty="0">
                <a:solidFill>
                  <a:schemeClr val="bg1"/>
                </a:solidFill>
                <a:latin typeface="MrEavesXLModOTLight" panose="020B0303060502020202" pitchFamily="34" charset="0"/>
              </a:rPr>
              <a:t>, S., Jr. , &amp; </a:t>
            </a:r>
            <a:r>
              <a:rPr lang="en-US" sz="1600" dirty="0" err="1">
                <a:solidFill>
                  <a:schemeClr val="bg1"/>
                </a:solidFill>
                <a:latin typeface="MrEavesXLModOTLight" panose="020B0303060502020202" pitchFamily="34" charset="0"/>
              </a:rPr>
              <a:t>Steffian</a:t>
            </a:r>
            <a:r>
              <a:rPr lang="en-US" sz="1600" dirty="0">
                <a:solidFill>
                  <a:schemeClr val="bg1"/>
                </a:solidFill>
                <a:latin typeface="MrEavesXLModOTLight" panose="020B0303060502020202" pitchFamily="34" charset="0"/>
              </a:rPr>
              <a:t>, A. (2009). </a:t>
            </a:r>
            <a:r>
              <a:rPr lang="en-US" sz="1600" i="1" dirty="0" err="1">
                <a:solidFill>
                  <a:schemeClr val="bg1"/>
                </a:solidFill>
                <a:latin typeface="MrEavesXLModOTLight" panose="020B0303060502020202" pitchFamily="34" charset="0"/>
              </a:rPr>
              <a:t>Giinaquq</a:t>
            </a:r>
            <a:r>
              <a:rPr lang="en-US" sz="1600" i="1" dirty="0">
                <a:solidFill>
                  <a:schemeClr val="bg1"/>
                </a:solidFill>
                <a:latin typeface="MrEavesXLModOTLight" panose="020B0303060502020202" pitchFamily="34" charset="0"/>
              </a:rPr>
              <a:t> Like a Face: </a:t>
            </a:r>
          </a:p>
          <a:p>
            <a:r>
              <a:rPr lang="en-US" sz="1600" i="1" dirty="0">
                <a:solidFill>
                  <a:schemeClr val="bg1"/>
                </a:solidFill>
                <a:latin typeface="MrEavesXLModOTLight" panose="020B0303060502020202" pitchFamily="34" charset="0"/>
              </a:rPr>
              <a:t>	</a:t>
            </a:r>
            <a:r>
              <a:rPr lang="en-US" sz="1600" i="1" dirty="0" err="1">
                <a:solidFill>
                  <a:schemeClr val="bg1"/>
                </a:solidFill>
                <a:latin typeface="MrEavesXLModOTLight" panose="020B0303060502020202" pitchFamily="34" charset="0"/>
              </a:rPr>
              <a:t>Sugpiaq</a:t>
            </a:r>
            <a:r>
              <a:rPr lang="en-US" sz="1600" i="1" dirty="0">
                <a:solidFill>
                  <a:schemeClr val="bg1"/>
                </a:solidFill>
                <a:latin typeface="MrEavesXLModOTLight" panose="020B0303060502020202" pitchFamily="34" charset="0"/>
              </a:rPr>
              <a:t> Masks of the Kodiak Archipelago </a:t>
            </a:r>
            <a:r>
              <a:rPr lang="en-US" sz="1600" dirty="0">
                <a:solidFill>
                  <a:schemeClr val="bg1"/>
                </a:solidFill>
                <a:latin typeface="MrEavesXLModOTLight" panose="020B0303060502020202" pitchFamily="34" charset="0"/>
              </a:rPr>
              <a:t>. Fairbanks , AK : University of Alaska Press</a:t>
            </a:r>
          </a:p>
          <a:p>
            <a:endParaRPr lang="en-US" sz="1600" dirty="0">
              <a:solidFill>
                <a:schemeClr val="bg1"/>
              </a:solidFill>
              <a:latin typeface="MrEavesXLModOTLight" panose="020B0303060502020202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MrEavesXLModOTLight" panose="020B0303060502020202" pitchFamily="34" charset="0"/>
              </a:rPr>
              <a:t>Coming Home: The Return of the Alutiiq Masks an </a:t>
            </a:r>
            <a:r>
              <a:rPr lang="en-US" sz="1600" dirty="0" err="1">
                <a:solidFill>
                  <a:schemeClr val="bg1"/>
                </a:solidFill>
                <a:latin typeface="MrEavesXLModOTLight" panose="020B0303060502020202" pitchFamily="34" charset="0"/>
              </a:rPr>
              <a:t>Earthsongs</a:t>
            </a:r>
            <a:r>
              <a:rPr lang="en-US" sz="1600" dirty="0">
                <a:solidFill>
                  <a:schemeClr val="bg1"/>
                </a:solidFill>
                <a:latin typeface="MrEavesXLModOTLight" panose="020B0303060502020202" pitchFamily="34" charset="0"/>
              </a:rPr>
              <a:t> special documentary: </a:t>
            </a:r>
            <a:r>
              <a:rPr lang="en-US" sz="1600" dirty="0" err="1">
                <a:solidFill>
                  <a:schemeClr val="bg1"/>
                </a:solidFill>
                <a:latin typeface="MrEavesXLModOTLight" panose="020B0303060502020202" pitchFamily="34" charset="0"/>
              </a:rPr>
              <a:t>Dmae</a:t>
            </a:r>
            <a:r>
              <a:rPr lang="en-US" sz="1600" dirty="0">
                <a:solidFill>
                  <a:schemeClr val="bg1"/>
                </a:solidFill>
                <a:latin typeface="MrEavesXLModOTLight" panose="020B0303060502020202" pitchFamily="34" charset="0"/>
              </a:rPr>
              <a:t> Lo Roberts (YouTube) </a:t>
            </a:r>
            <a:r>
              <a:rPr lang="en-US" sz="1600" dirty="0">
                <a:solidFill>
                  <a:schemeClr val="bg1"/>
                </a:solidFill>
                <a:latin typeface="MrEavesXLModOTLight" panose="020B0303060502020202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https://www.youtube.com/watch?v=VEUbSfGlPKM</a:t>
            </a:r>
            <a:endParaRPr lang="en-US" sz="1600" dirty="0">
              <a:solidFill>
                <a:schemeClr val="bg1"/>
              </a:solidFill>
              <a:latin typeface="MrEavesXLModOTLight" panose="020B0303060502020202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MrEavesXLModOTLight" panose="020B0303060502020202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MrEavesXLModOTLight" panose="020B0303060502020202" pitchFamily="34" charset="0"/>
              </a:rPr>
              <a:t>National Park Service : Photo of Alphonse </a:t>
            </a:r>
            <a:r>
              <a:rPr lang="en-US" sz="1600" dirty="0" err="1">
                <a:solidFill>
                  <a:schemeClr val="bg1"/>
                </a:solidFill>
                <a:latin typeface="MrEavesXLModOTLight" panose="020B0303060502020202" pitchFamily="34" charset="0"/>
              </a:rPr>
              <a:t>Pinart</a:t>
            </a:r>
            <a:r>
              <a:rPr lang="en-US" sz="1600" dirty="0">
                <a:solidFill>
                  <a:schemeClr val="bg1"/>
                </a:solidFill>
                <a:latin typeface="MrEavesXLModOTLight" panose="020B0303060502020202" pitchFamily="34" charset="0"/>
              </a:rPr>
              <a:t>: (</a:t>
            </a:r>
            <a:r>
              <a:rPr lang="en-US" sz="1600" dirty="0" err="1">
                <a:solidFill>
                  <a:schemeClr val="bg1"/>
                </a:solidFill>
                <a:latin typeface="MrEavesXLModOTLight" panose="020B0303060502020202" pitchFamily="34" charset="0"/>
              </a:rPr>
              <a:t>Societe</a:t>
            </a:r>
            <a:r>
              <a:rPr lang="en-US" sz="1600" dirty="0">
                <a:solidFill>
                  <a:schemeClr val="bg1"/>
                </a:solidFill>
                <a:latin typeface="MrEavesXLModOTLight" panose="020B0303060502020202" pitchFamily="34" charset="0"/>
              </a:rPr>
              <a:t> de </a:t>
            </a:r>
            <a:r>
              <a:rPr lang="en-US" sz="1600" dirty="0" err="1">
                <a:solidFill>
                  <a:schemeClr val="bg1"/>
                </a:solidFill>
                <a:latin typeface="MrEavesXLModOTLight" panose="020B0303060502020202" pitchFamily="34" charset="0"/>
              </a:rPr>
              <a:t>Geographie</a:t>
            </a:r>
            <a:r>
              <a:rPr lang="en-US" sz="1600" dirty="0">
                <a:solidFill>
                  <a:schemeClr val="bg1"/>
                </a:solidFill>
                <a:latin typeface="MrEavesXLModOTLight" panose="020B0303060502020202" pitchFamily="34" charset="0"/>
              </a:rPr>
              <a:t>) and the Map: “To travel just from Unalaska to Kodiak by air today is a distance of over 600 miles, so one can imagine how mammoth of an undertaking this was in a skin kayak in the open ocean! Map courtesy of Google Earth. Inset photo courtesy of Edwin F. Glenn papers, Archives and Special Collections, Consortium Library, University of Alaska Anchorage.” </a:t>
            </a:r>
            <a:r>
              <a:rPr lang="en-US" sz="1600" dirty="0">
                <a:solidFill>
                  <a:schemeClr val="bg1"/>
                </a:solidFill>
                <a:latin typeface="MrEavesXLModOTLight" panose="020B0303060502020202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https://www.nps.gov/katm/blogs/explorers-of-katmai-country-alphonse-pinart-1852-1911.htm</a:t>
            </a:r>
            <a:endParaRPr lang="en-US" sz="1600" dirty="0">
              <a:solidFill>
                <a:schemeClr val="bg1"/>
              </a:solidFill>
              <a:latin typeface="MrEavesXLModOTLight" panose="020B0303060502020202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MrEavesXLModOTLight" panose="020B0303060502020202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>
                <a:solidFill>
                  <a:schemeClr val="bg1"/>
                </a:solidFill>
                <a:latin typeface="MrEavesXLModOTLight" panose="020B0303060502020202" pitchFamily="34" charset="0"/>
              </a:rPr>
              <a:t>Chumliiq</a:t>
            </a:r>
            <a:r>
              <a:rPr lang="en-US" sz="1600" i="1" dirty="0">
                <a:solidFill>
                  <a:schemeClr val="bg1"/>
                </a:solidFill>
                <a:latin typeface="MrEavesXLModOTLight" panose="020B0303060502020202" pitchFamily="34" charset="0"/>
              </a:rPr>
              <a:t>-First One: </a:t>
            </a:r>
            <a:r>
              <a:rPr lang="en-US" sz="1600" dirty="0">
                <a:solidFill>
                  <a:schemeClr val="bg1"/>
                </a:solidFill>
                <a:latin typeface="MrEavesXLModOTLight" panose="020B0303060502020202" pitchFamily="34" charset="0"/>
              </a:rPr>
              <a:t>Chumliiq, “First One” from the </a:t>
            </a:r>
            <a:r>
              <a:rPr lang="en-US" sz="1600" dirty="0" err="1">
                <a:solidFill>
                  <a:schemeClr val="bg1"/>
                </a:solidFill>
                <a:latin typeface="MrEavesXLModOTLight" panose="020B0303060502020202" pitchFamily="34" charset="0"/>
              </a:rPr>
              <a:t>Pinart</a:t>
            </a:r>
            <a:r>
              <a:rPr lang="en-US" sz="1600" dirty="0">
                <a:solidFill>
                  <a:schemeClr val="bg1"/>
                </a:solidFill>
                <a:latin typeface="MrEavesXLModOTLight" panose="020B0303060502020202" pitchFamily="34" charset="0"/>
              </a:rPr>
              <a:t> Collection at the </a:t>
            </a:r>
            <a:r>
              <a:rPr lang="en-US" sz="1600" dirty="0" err="1">
                <a:solidFill>
                  <a:schemeClr val="bg1"/>
                </a:solidFill>
                <a:latin typeface="MrEavesXLModOTLight" panose="020B0303060502020202" pitchFamily="34" charset="0"/>
              </a:rPr>
              <a:t>Musée</a:t>
            </a:r>
            <a:r>
              <a:rPr lang="en-US" sz="1600" dirty="0">
                <a:solidFill>
                  <a:schemeClr val="bg1"/>
                </a:solidFill>
                <a:latin typeface="MrEavesXLModOTLight" panose="020B0303060502020202" pitchFamily="34" charset="0"/>
              </a:rPr>
              <a:t> de </a:t>
            </a:r>
            <a:r>
              <a:rPr lang="en-US" sz="1600" dirty="0" err="1">
                <a:solidFill>
                  <a:schemeClr val="bg1"/>
                </a:solidFill>
                <a:latin typeface="MrEavesXLModOTLight" panose="020B0303060502020202" pitchFamily="34" charset="0"/>
              </a:rPr>
              <a:t>Boulogne-sur-Mer</a:t>
            </a:r>
            <a:r>
              <a:rPr lang="en-US" sz="1600" dirty="0">
                <a:solidFill>
                  <a:schemeClr val="bg1"/>
                </a:solidFill>
                <a:latin typeface="MrEavesXLModOTLight" panose="020B0303060502020202" pitchFamily="34" charset="0"/>
              </a:rPr>
              <a:t>, France, ca. 1872.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  <a:latin typeface="MrEavesXLModOTLight" panose="020B0303060502020202" pitchFamily="34" charset="0"/>
              </a:rPr>
              <a:t>Unnuyayuk- Night Traveler: </a:t>
            </a:r>
            <a:r>
              <a:rPr lang="en-US" sz="1600" dirty="0">
                <a:solidFill>
                  <a:schemeClr val="bg1"/>
                </a:solidFill>
                <a:latin typeface="MrEavesXLModOTLight" panose="020B0303060502020202" pitchFamily="34" charset="0"/>
              </a:rPr>
              <a:t>Unnuyayuk, “Night Traveler” from the </a:t>
            </a:r>
            <a:r>
              <a:rPr lang="en-US" sz="1600" dirty="0" err="1">
                <a:solidFill>
                  <a:schemeClr val="bg1"/>
                </a:solidFill>
                <a:latin typeface="MrEavesXLModOTLight" panose="020B0303060502020202" pitchFamily="34" charset="0"/>
              </a:rPr>
              <a:t>Pinart</a:t>
            </a:r>
            <a:r>
              <a:rPr lang="en-US" sz="1600" dirty="0">
                <a:solidFill>
                  <a:schemeClr val="bg1"/>
                </a:solidFill>
                <a:latin typeface="MrEavesXLModOTLight" panose="020B0303060502020202" pitchFamily="34" charset="0"/>
              </a:rPr>
              <a:t> Collection at the </a:t>
            </a:r>
            <a:r>
              <a:rPr lang="en-US" sz="1600" dirty="0" err="1">
                <a:solidFill>
                  <a:schemeClr val="bg1"/>
                </a:solidFill>
                <a:latin typeface="MrEavesXLModOTLight" panose="020B0303060502020202" pitchFamily="34" charset="0"/>
              </a:rPr>
              <a:t>Musée</a:t>
            </a:r>
            <a:r>
              <a:rPr lang="en-US" sz="1600" dirty="0">
                <a:solidFill>
                  <a:schemeClr val="bg1"/>
                </a:solidFill>
                <a:latin typeface="MrEavesXLModOTLight" panose="020B0303060502020202" pitchFamily="34" charset="0"/>
              </a:rPr>
              <a:t> de </a:t>
            </a:r>
            <a:r>
              <a:rPr lang="en-US" sz="1600" dirty="0" err="1">
                <a:solidFill>
                  <a:schemeClr val="bg1"/>
                </a:solidFill>
                <a:latin typeface="MrEavesXLModOTLight" panose="020B0303060502020202" pitchFamily="34" charset="0"/>
              </a:rPr>
              <a:t>Boulogne-sur-Mer</a:t>
            </a:r>
            <a:r>
              <a:rPr lang="en-US" sz="1600" dirty="0">
                <a:solidFill>
                  <a:schemeClr val="bg1"/>
                </a:solidFill>
                <a:latin typeface="MrEavesXLModOTLight" panose="020B0303060502020202" pitchFamily="34" charset="0"/>
              </a:rPr>
              <a:t>, France, ca. 1872.</a:t>
            </a:r>
            <a:endParaRPr lang="en-US" sz="1600" i="1" dirty="0">
              <a:solidFill>
                <a:schemeClr val="bg1"/>
              </a:solidFill>
              <a:latin typeface="MrEavesXLModOTLight" panose="020B0303060502020202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7745" y="184666"/>
            <a:ext cx="41326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MrEavesXLModOT" panose="020B0603060502020204" pitchFamily="34" charset="0"/>
                <a:cs typeface="Arial Rounded MT Bold"/>
              </a:rPr>
              <a:t>References</a:t>
            </a:r>
          </a:p>
          <a:p>
            <a:endParaRPr lang="en-US" dirty="0"/>
          </a:p>
        </p:txBody>
      </p:sp>
      <p:pic>
        <p:nvPicPr>
          <p:cNvPr id="10" name="Picture 9" descr="A logo for a museum&#10;&#10;Description automatically generated">
            <a:extLst>
              <a:ext uri="{FF2B5EF4-FFF2-40B4-BE49-F238E27FC236}">
                <a16:creationId xmlns:a16="http://schemas.microsoft.com/office/drawing/2014/main" id="{8F2BB8BE-231B-CCCF-4D18-677A5910F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247" y="184666"/>
            <a:ext cx="939251" cy="73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80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AMAR Brand">
      <a:dk1>
        <a:srgbClr val="FFFFFF"/>
      </a:dk1>
      <a:lt1>
        <a:sysClr val="window" lastClr="FFFFFF"/>
      </a:lt1>
      <a:dk2>
        <a:srgbClr val="497B94"/>
      </a:dk2>
      <a:lt2>
        <a:srgbClr val="EBEBEB"/>
      </a:lt2>
      <a:accent1>
        <a:srgbClr val="881F26"/>
      </a:accent1>
      <a:accent2>
        <a:srgbClr val="D5DBDD"/>
      </a:accent2>
      <a:accent3>
        <a:srgbClr val="F8F0E6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3577</TotalTime>
  <Words>544</Words>
  <Application>Microsoft Office PowerPoint</Application>
  <PresentationFormat>On-screen Show (4:3)</PresentationFormat>
  <Paragraphs>38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MrEavesXLModOT</vt:lpstr>
      <vt:lpstr>MrEavesXLModOTLight</vt:lpstr>
      <vt:lpstr>Wingdings 3</vt:lpstr>
      <vt:lpstr>Ion</vt:lpstr>
      <vt:lpstr>Masks as Social History</vt:lpstr>
      <vt:lpstr>Video: Coming Home: The Return of the Alutiiq Masks an Earthsongs special documentary: Dmae Lo Roberts (YouTube) </vt:lpstr>
      <vt:lpstr>Alphonse Pinart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Kodiak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 McCausland</dc:creator>
  <cp:lastModifiedBy>Leda Ferranti</cp:lastModifiedBy>
  <cp:revision>21</cp:revision>
  <dcterms:created xsi:type="dcterms:W3CDTF">2017-01-25T18:37:14Z</dcterms:created>
  <dcterms:modified xsi:type="dcterms:W3CDTF">2024-02-16T20:13:42Z</dcterms:modified>
</cp:coreProperties>
</file>