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0" r:id="rId5"/>
    <p:sldId id="263" r:id="rId6"/>
    <p:sldId id="261" r:id="rId7"/>
    <p:sldId id="262" r:id="rId8"/>
    <p:sldId id="26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7"/>
    <p:restoredTop sz="90525"/>
  </p:normalViewPr>
  <p:slideViewPr>
    <p:cSldViewPr snapToGrid="0" snapToObjects="1">
      <p:cViewPr>
        <p:scale>
          <a:sx n="79" d="100"/>
          <a:sy n="79" d="100"/>
        </p:scale>
        <p:origin x="1310" y="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0AF40-88AB-B245-A10F-0F8E72564468}" type="datetimeFigureOut">
              <a:rPr lang="en-US" smtClean="0"/>
              <a:t>8/21/2023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4A74C-E93F-5646-9A72-849E0A62F32D}" type="slidenum">
              <a:rPr lang="en-US" smtClean="0"/>
              <a:t>‹#›</a:t>
            </a:fld>
            <a:endParaRPr lang="en-US"/>
          </a:p>
        </p:txBody>
      </p:sp>
    </p:spTree>
    <p:extLst>
      <p:ext uri="{BB962C8B-B14F-4D97-AF65-F5344CB8AC3E}">
        <p14:creationId xmlns:p14="http://schemas.microsoft.com/office/powerpoint/2010/main" val="118774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4A74C-E93F-5646-9A72-849E0A62F32D}" type="slidenum">
              <a:rPr lang="en-US" smtClean="0"/>
              <a:t>4</a:t>
            </a:fld>
            <a:endParaRPr lang="en-US"/>
          </a:p>
        </p:txBody>
      </p:sp>
    </p:spTree>
    <p:extLst>
      <p:ext uri="{BB962C8B-B14F-4D97-AF65-F5344CB8AC3E}">
        <p14:creationId xmlns:p14="http://schemas.microsoft.com/office/powerpoint/2010/main" val="160405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C9EB7A-D6A3-EC49-A0CD-F48FC44F212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D2128-B77F-F145-AC7E-206C50953C22}" type="slidenum">
              <a:rPr lang="en-US" smtClean="0"/>
              <a:t>‹#›</a:t>
            </a:fld>
            <a:endParaRPr lang="en-US"/>
          </a:p>
        </p:txBody>
      </p:sp>
    </p:spTree>
    <p:extLst>
      <p:ext uri="{BB962C8B-B14F-4D97-AF65-F5344CB8AC3E}">
        <p14:creationId xmlns:p14="http://schemas.microsoft.com/office/powerpoint/2010/main" val="392040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C9EB7A-D6A3-EC49-A0CD-F48FC44F212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D2128-B77F-F145-AC7E-206C50953C22}" type="slidenum">
              <a:rPr lang="en-US" smtClean="0"/>
              <a:t>‹#›</a:t>
            </a:fld>
            <a:endParaRPr lang="en-US"/>
          </a:p>
        </p:txBody>
      </p:sp>
    </p:spTree>
    <p:extLst>
      <p:ext uri="{BB962C8B-B14F-4D97-AF65-F5344CB8AC3E}">
        <p14:creationId xmlns:p14="http://schemas.microsoft.com/office/powerpoint/2010/main" val="135785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C9EB7A-D6A3-EC49-A0CD-F48FC44F212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D2128-B77F-F145-AC7E-206C50953C22}" type="slidenum">
              <a:rPr lang="en-US" smtClean="0"/>
              <a:t>‹#›</a:t>
            </a:fld>
            <a:endParaRPr lang="en-US"/>
          </a:p>
        </p:txBody>
      </p:sp>
    </p:spTree>
    <p:extLst>
      <p:ext uri="{BB962C8B-B14F-4D97-AF65-F5344CB8AC3E}">
        <p14:creationId xmlns:p14="http://schemas.microsoft.com/office/powerpoint/2010/main" val="300493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C9EB7A-D6A3-EC49-A0CD-F48FC44F212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D2128-B77F-F145-AC7E-206C50953C22}" type="slidenum">
              <a:rPr lang="en-US" smtClean="0"/>
              <a:t>‹#›</a:t>
            </a:fld>
            <a:endParaRPr lang="en-US"/>
          </a:p>
        </p:txBody>
      </p:sp>
    </p:spTree>
    <p:extLst>
      <p:ext uri="{BB962C8B-B14F-4D97-AF65-F5344CB8AC3E}">
        <p14:creationId xmlns:p14="http://schemas.microsoft.com/office/powerpoint/2010/main" val="288760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9EB7A-D6A3-EC49-A0CD-F48FC44F212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D2128-B77F-F145-AC7E-206C50953C22}" type="slidenum">
              <a:rPr lang="en-US" smtClean="0"/>
              <a:t>‹#›</a:t>
            </a:fld>
            <a:endParaRPr lang="en-US"/>
          </a:p>
        </p:txBody>
      </p:sp>
    </p:spTree>
    <p:extLst>
      <p:ext uri="{BB962C8B-B14F-4D97-AF65-F5344CB8AC3E}">
        <p14:creationId xmlns:p14="http://schemas.microsoft.com/office/powerpoint/2010/main" val="269116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C9EB7A-D6A3-EC49-A0CD-F48FC44F2127}"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D2128-B77F-F145-AC7E-206C50953C22}" type="slidenum">
              <a:rPr lang="en-US" smtClean="0"/>
              <a:t>‹#›</a:t>
            </a:fld>
            <a:endParaRPr lang="en-US"/>
          </a:p>
        </p:txBody>
      </p:sp>
    </p:spTree>
    <p:extLst>
      <p:ext uri="{BB962C8B-B14F-4D97-AF65-F5344CB8AC3E}">
        <p14:creationId xmlns:p14="http://schemas.microsoft.com/office/powerpoint/2010/main" val="387880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C9EB7A-D6A3-EC49-A0CD-F48FC44F2127}"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D2128-B77F-F145-AC7E-206C50953C22}" type="slidenum">
              <a:rPr lang="en-US" smtClean="0"/>
              <a:t>‹#›</a:t>
            </a:fld>
            <a:endParaRPr lang="en-US"/>
          </a:p>
        </p:txBody>
      </p:sp>
    </p:spTree>
    <p:extLst>
      <p:ext uri="{BB962C8B-B14F-4D97-AF65-F5344CB8AC3E}">
        <p14:creationId xmlns:p14="http://schemas.microsoft.com/office/powerpoint/2010/main" val="265548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C9EB7A-D6A3-EC49-A0CD-F48FC44F2127}"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D2128-B77F-F145-AC7E-206C50953C22}" type="slidenum">
              <a:rPr lang="en-US" smtClean="0"/>
              <a:t>‹#›</a:t>
            </a:fld>
            <a:endParaRPr lang="en-US"/>
          </a:p>
        </p:txBody>
      </p:sp>
    </p:spTree>
    <p:extLst>
      <p:ext uri="{BB962C8B-B14F-4D97-AF65-F5344CB8AC3E}">
        <p14:creationId xmlns:p14="http://schemas.microsoft.com/office/powerpoint/2010/main" val="17884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9EB7A-D6A3-EC49-A0CD-F48FC44F2127}"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D2128-B77F-F145-AC7E-206C50953C22}" type="slidenum">
              <a:rPr lang="en-US" smtClean="0"/>
              <a:t>‹#›</a:t>
            </a:fld>
            <a:endParaRPr lang="en-US"/>
          </a:p>
        </p:txBody>
      </p:sp>
    </p:spTree>
    <p:extLst>
      <p:ext uri="{BB962C8B-B14F-4D97-AF65-F5344CB8AC3E}">
        <p14:creationId xmlns:p14="http://schemas.microsoft.com/office/powerpoint/2010/main" val="121931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C9EB7A-D6A3-EC49-A0CD-F48FC44F2127}"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D2128-B77F-F145-AC7E-206C50953C22}" type="slidenum">
              <a:rPr lang="en-US" smtClean="0"/>
              <a:t>‹#›</a:t>
            </a:fld>
            <a:endParaRPr lang="en-US"/>
          </a:p>
        </p:txBody>
      </p:sp>
    </p:spTree>
    <p:extLst>
      <p:ext uri="{BB962C8B-B14F-4D97-AF65-F5344CB8AC3E}">
        <p14:creationId xmlns:p14="http://schemas.microsoft.com/office/powerpoint/2010/main" val="127624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C9EB7A-D6A3-EC49-A0CD-F48FC44F2127}"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D2128-B77F-F145-AC7E-206C50953C22}" type="slidenum">
              <a:rPr lang="en-US" smtClean="0"/>
              <a:t>‹#›</a:t>
            </a:fld>
            <a:endParaRPr lang="en-US"/>
          </a:p>
        </p:txBody>
      </p:sp>
    </p:spTree>
    <p:extLst>
      <p:ext uri="{BB962C8B-B14F-4D97-AF65-F5344CB8AC3E}">
        <p14:creationId xmlns:p14="http://schemas.microsoft.com/office/powerpoint/2010/main" val="70229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9EB7A-D6A3-EC49-A0CD-F48FC44F2127}" type="datetimeFigureOut">
              <a:rPr lang="en-US" smtClean="0"/>
              <a:t>8/21/2023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D2128-B77F-F145-AC7E-206C50953C22}" type="slidenum">
              <a:rPr lang="en-US" smtClean="0"/>
              <a:t>‹#›</a:t>
            </a:fld>
            <a:endParaRPr lang="en-US"/>
          </a:p>
        </p:txBody>
      </p:sp>
    </p:spTree>
    <p:extLst>
      <p:ext uri="{BB962C8B-B14F-4D97-AF65-F5344CB8AC3E}">
        <p14:creationId xmlns:p14="http://schemas.microsoft.com/office/powerpoint/2010/main" val="4257284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9.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2.png"/><Relationship Id="rId12" Type="http://schemas.microsoft.com/office/2007/relationships/hdphoto" Target="../media/hdphoto9.wdp"/><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6.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image" Target="../media/image9.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troglyph11.jpg"/>
          <p:cNvPicPr>
            <a:picLocks noChangeAspect="1"/>
          </p:cNvPicPr>
          <p:nvPr/>
        </p:nvPicPr>
        <p:blipFill>
          <a:blip r:embed="rId2">
            <a:extLst>
              <a:ext uri="{BEBA8EAE-BF5A-486C-A8C5-ECC9F3942E4B}">
                <a14:imgProps xmlns:a14="http://schemas.microsoft.com/office/drawing/2010/main">
                  <a14:imgLayer r:embed="rId3">
                    <a14:imgEffect>
                      <a14:backgroundRemoval t="6230" b="94262" l="30878" r="76803"/>
                    </a14:imgEffect>
                  </a14:imgLayer>
                </a14:imgProps>
              </a:ext>
              <a:ext uri="{28A0092B-C50C-407E-A947-70E740481C1C}">
                <a14:useLocalDpi xmlns:a14="http://schemas.microsoft.com/office/drawing/2010/main" val="0"/>
              </a:ext>
            </a:extLst>
          </a:blip>
          <a:stretch>
            <a:fillRect/>
          </a:stretch>
        </p:blipFill>
        <p:spPr>
          <a:xfrm rot="19244289">
            <a:off x="-14157" y="3389734"/>
            <a:ext cx="3595661" cy="3437858"/>
          </a:xfrm>
          <a:prstGeom prst="rect">
            <a:avLst/>
          </a:prstGeom>
        </p:spPr>
      </p:pic>
      <p:pic>
        <p:nvPicPr>
          <p:cNvPr id="7" name="Picture 6" descr="petroglyph10.jp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6270" y1="44590" x2="56270" y2="44590"/>
                        <a14:foregroundMark x1="49373" y1="33934" x2="49373" y2="33934"/>
                        <a14:foregroundMark x1="63009" y1="31803" x2="63009" y2="31803"/>
                      </a14:backgroundRemoval>
                    </a14:imgEffect>
                  </a14:imgLayer>
                </a14:imgProps>
              </a:ext>
              <a:ext uri="{28A0092B-C50C-407E-A947-70E740481C1C}">
                <a14:useLocalDpi xmlns:a14="http://schemas.microsoft.com/office/drawing/2010/main" val="0"/>
              </a:ext>
            </a:extLst>
          </a:blip>
          <a:stretch>
            <a:fillRect/>
          </a:stretch>
        </p:blipFill>
        <p:spPr>
          <a:xfrm rot="2209225">
            <a:off x="5249603" y="3088744"/>
            <a:ext cx="3868142" cy="3698380"/>
          </a:xfrm>
          <a:prstGeom prst="rect">
            <a:avLst/>
          </a:prstGeom>
        </p:spPr>
      </p:pic>
      <p:sp>
        <p:nvSpPr>
          <p:cNvPr id="2" name="Title 1"/>
          <p:cNvSpPr>
            <a:spLocks noGrp="1"/>
          </p:cNvSpPr>
          <p:nvPr>
            <p:ph type="ctrTitle"/>
          </p:nvPr>
        </p:nvSpPr>
        <p:spPr>
          <a:xfrm>
            <a:off x="685800" y="2451222"/>
            <a:ext cx="7772400" cy="1470025"/>
          </a:xfrm>
        </p:spPr>
        <p:txBody>
          <a:bodyPr>
            <a:normAutofit/>
          </a:bodyPr>
          <a:lstStyle/>
          <a:p>
            <a:r>
              <a:rPr lang="en-US" sz="6000" dirty="0">
                <a:latin typeface="MrEavesXLModOT" panose="020B0603060502020204" pitchFamily="34" charset="0"/>
                <a:cs typeface="Sense ExtraBold"/>
              </a:rPr>
              <a:t>Alutiiq Petroglyphs</a:t>
            </a:r>
          </a:p>
        </p:txBody>
      </p:sp>
      <p:pic>
        <p:nvPicPr>
          <p:cNvPr id="9" name="Picture 8" descr="petroglyp6.jpg"/>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766953">
            <a:off x="-126998" y="-428119"/>
            <a:ext cx="3821345" cy="3653637"/>
          </a:xfrm>
          <a:prstGeom prst="rect">
            <a:avLst/>
          </a:prstGeom>
        </p:spPr>
      </p:pic>
      <p:sp>
        <p:nvSpPr>
          <p:cNvPr id="3" name="TextBox 2">
            <a:extLst>
              <a:ext uri="{FF2B5EF4-FFF2-40B4-BE49-F238E27FC236}">
                <a16:creationId xmlns:a16="http://schemas.microsoft.com/office/drawing/2014/main" id="{79BEB271-4FAD-9562-4696-6119CF648E7D}"/>
              </a:ext>
            </a:extLst>
          </p:cNvPr>
          <p:cNvSpPr txBox="1"/>
          <p:nvPr/>
        </p:nvSpPr>
        <p:spPr>
          <a:xfrm>
            <a:off x="2809256" y="6262062"/>
            <a:ext cx="4351125" cy="400110"/>
          </a:xfrm>
          <a:prstGeom prst="rect">
            <a:avLst/>
          </a:prstGeom>
          <a:noFill/>
        </p:spPr>
        <p:txBody>
          <a:bodyPr wrap="square" rtlCol="0">
            <a:spAutoFit/>
          </a:bodyPr>
          <a:lstStyle/>
          <a:p>
            <a:pPr marL="0" marR="0" algn="ctr">
              <a:spcBef>
                <a:spcPts val="0"/>
              </a:spcBef>
              <a:spcAft>
                <a:spcPts val="0"/>
              </a:spcAft>
              <a:tabLst>
                <a:tab pos="2971800" algn="ctr"/>
                <a:tab pos="5943600" algn="r"/>
              </a:tabLst>
            </a:pPr>
            <a:r>
              <a:rPr lang="en-US" sz="1000" dirty="0">
                <a:effectLst/>
                <a:latin typeface="MrEavesXLModOT" panose="020B0603060502020204" pitchFamily="34" charset="0"/>
                <a:ea typeface="MS Mincho" panose="02020609040205080304" pitchFamily="49" charset="-128"/>
                <a:cs typeface="Times New Roman" panose="02020603050405020304" pitchFamily="18" charset="0"/>
              </a:rPr>
              <a:t>Alutiiq Museum &amp; Archaeological Repository</a:t>
            </a:r>
          </a:p>
          <a:p>
            <a:pPr algn="ctr"/>
            <a:r>
              <a:rPr lang="en-US" sz="1000" dirty="0">
                <a:effectLst/>
                <a:latin typeface="MrEavesXLModOT" panose="020B0603060502020204" pitchFamily="34" charset="0"/>
                <a:ea typeface="MS Mincho" panose="02020609040205080304" pitchFamily="49" charset="-128"/>
                <a:cs typeface="Times New Roman" panose="02020603050405020304" pitchFamily="18" charset="0"/>
              </a:rPr>
              <a:t>215 Mission Rd, Suite 101, Kodiak, AK 99615 (844) 425-8844; alutiiqmuseum.org</a:t>
            </a:r>
            <a:endParaRPr lang="en-US" sz="1000" dirty="0">
              <a:latin typeface="MrEavesXLModOT" panose="020B0603060502020204" pitchFamily="34" charset="0"/>
            </a:endParaRPr>
          </a:p>
        </p:txBody>
      </p:sp>
      <p:pic>
        <p:nvPicPr>
          <p:cNvPr id="11" name="Picture 10">
            <a:extLst>
              <a:ext uri="{FF2B5EF4-FFF2-40B4-BE49-F238E27FC236}">
                <a16:creationId xmlns:a16="http://schemas.microsoft.com/office/drawing/2014/main" id="{32046107-5EB4-033B-B74D-758D72E94B69}"/>
              </a:ext>
            </a:extLst>
          </p:cNvPr>
          <p:cNvPicPr>
            <a:picLocks noChangeAspect="1"/>
          </p:cNvPicPr>
          <p:nvPr/>
        </p:nvPicPr>
        <p:blipFill rotWithShape="1">
          <a:blip r:embed="rId8"/>
          <a:srcRect l="6982" t="6563" r="11059" b="11307"/>
          <a:stretch/>
        </p:blipFill>
        <p:spPr>
          <a:xfrm>
            <a:off x="6700761" y="246286"/>
            <a:ext cx="2173515" cy="2069057"/>
          </a:xfrm>
          <a:prstGeom prst="flowChartConnector">
            <a:avLst/>
          </a:prstGeom>
        </p:spPr>
      </p:pic>
    </p:spTree>
    <p:extLst>
      <p:ext uri="{BB962C8B-B14F-4D97-AF65-F5344CB8AC3E}">
        <p14:creationId xmlns:p14="http://schemas.microsoft.com/office/powerpoint/2010/main" val="366012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2182" y="822400"/>
            <a:ext cx="4765943" cy="584776"/>
          </a:xfrm>
          <a:prstGeom prst="rect">
            <a:avLst/>
          </a:prstGeom>
          <a:noFill/>
        </p:spPr>
        <p:txBody>
          <a:bodyPr wrap="square" rtlCol="0">
            <a:spAutoFit/>
          </a:bodyPr>
          <a:lstStyle/>
          <a:p>
            <a:pPr algn="ctr"/>
            <a:r>
              <a:rPr lang="en-US" sz="3200" dirty="0">
                <a:latin typeface="MrEavesXLModOT" panose="020B0603060502020204" pitchFamily="34" charset="0"/>
                <a:cs typeface="Sense ExtraBold"/>
              </a:rPr>
              <a:t>What are petroglyphs?</a:t>
            </a:r>
          </a:p>
        </p:txBody>
      </p:sp>
      <p:sp>
        <p:nvSpPr>
          <p:cNvPr id="5" name="TextBox 4"/>
          <p:cNvSpPr txBox="1"/>
          <p:nvPr/>
        </p:nvSpPr>
        <p:spPr>
          <a:xfrm>
            <a:off x="1329073" y="1650759"/>
            <a:ext cx="6671923" cy="1754326"/>
          </a:xfrm>
          <a:prstGeom prst="rect">
            <a:avLst/>
          </a:prstGeom>
          <a:noFill/>
        </p:spPr>
        <p:txBody>
          <a:bodyPr wrap="square" rtlCol="0">
            <a:spAutoFit/>
          </a:bodyPr>
          <a:lstStyle/>
          <a:p>
            <a:r>
              <a:rPr lang="en-US" dirty="0">
                <a:latin typeface="MrEavesXLModOT" panose="020B0603060502020204" pitchFamily="34" charset="0"/>
                <a:cs typeface="Sense"/>
              </a:rPr>
              <a:t>Petroglyphs are designs carved into boulders, cliff faces, and other stationary pieces of stone. </a:t>
            </a:r>
          </a:p>
          <a:p>
            <a:endParaRPr lang="en-US" dirty="0">
              <a:latin typeface="MrEavesXLModOT" panose="020B0603060502020204" pitchFamily="34" charset="0"/>
              <a:cs typeface="Sense"/>
            </a:endParaRPr>
          </a:p>
          <a:p>
            <a:r>
              <a:rPr lang="en-US" dirty="0">
                <a:latin typeface="MrEavesXLModOT" panose="020B0603060502020204" pitchFamily="34" charset="0"/>
                <a:cs typeface="Sense"/>
              </a:rPr>
              <a:t>The word petroglyph literally translates as rock carving. It comes from the Greek petros (petra) for rock and gluphein (glyph) for carving.  </a:t>
            </a:r>
          </a:p>
          <a:p>
            <a:endParaRPr lang="en-US" dirty="0">
              <a:latin typeface="Sense"/>
              <a:cs typeface="Sense"/>
            </a:endParaRPr>
          </a:p>
        </p:txBody>
      </p:sp>
      <p:pic>
        <p:nvPicPr>
          <p:cNvPr id="7" name="Picture 6" descr="A creative homebody's guide to staying inspi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200396" y="1371600"/>
            <a:ext cx="2743200" cy="6858000"/>
          </a:xfrm>
          <a:prstGeom prst="rect">
            <a:avLst/>
          </a:prstGeom>
        </p:spPr>
      </p:pic>
      <p:pic>
        <p:nvPicPr>
          <p:cNvPr id="2" name="Picture 1">
            <a:extLst>
              <a:ext uri="{FF2B5EF4-FFF2-40B4-BE49-F238E27FC236}">
                <a16:creationId xmlns:a16="http://schemas.microsoft.com/office/drawing/2014/main" id="{CEC8FE77-25DB-46B4-6AD1-18D60E47380D}"/>
              </a:ext>
            </a:extLst>
          </p:cNvPr>
          <p:cNvPicPr>
            <a:picLocks noChangeAspect="1"/>
          </p:cNvPicPr>
          <p:nvPr/>
        </p:nvPicPr>
        <p:blipFill>
          <a:blip r:embed="rId3"/>
          <a:stretch>
            <a:fillRect/>
          </a:stretch>
        </p:blipFill>
        <p:spPr>
          <a:xfrm>
            <a:off x="7451007" y="217714"/>
            <a:ext cx="1269841" cy="1209372"/>
          </a:xfrm>
          <a:prstGeom prst="rect">
            <a:avLst/>
          </a:prstGeom>
        </p:spPr>
      </p:pic>
    </p:spTree>
    <p:extLst>
      <p:ext uri="{BB962C8B-B14F-4D97-AF65-F5344CB8AC3E}">
        <p14:creationId xmlns:p14="http://schemas.microsoft.com/office/powerpoint/2010/main" val="164032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6" y="-118667"/>
            <a:ext cx="8229600" cy="1143000"/>
          </a:xfrm>
        </p:spPr>
        <p:txBody>
          <a:bodyPr>
            <a:normAutofit/>
          </a:bodyPr>
          <a:lstStyle/>
          <a:p>
            <a:r>
              <a:rPr lang="en-US" sz="3200" dirty="0">
                <a:latin typeface="MrEavesXLModOT" panose="020B0603060502020204" pitchFamily="34" charset="0"/>
                <a:cs typeface="Sense ExtraBold"/>
              </a:rPr>
              <a:t>How were petroglyphs made?</a:t>
            </a:r>
          </a:p>
        </p:txBody>
      </p:sp>
      <p:sp>
        <p:nvSpPr>
          <p:cNvPr id="3" name="TextBox 2"/>
          <p:cNvSpPr txBox="1"/>
          <p:nvPr/>
        </p:nvSpPr>
        <p:spPr>
          <a:xfrm>
            <a:off x="253860" y="1024333"/>
            <a:ext cx="8001140" cy="2585323"/>
          </a:xfrm>
          <a:prstGeom prst="rect">
            <a:avLst/>
          </a:prstGeom>
          <a:noFill/>
        </p:spPr>
        <p:txBody>
          <a:bodyPr wrap="square" rtlCol="0">
            <a:spAutoFit/>
          </a:bodyPr>
          <a:lstStyle/>
          <a:p>
            <a:r>
              <a:rPr lang="en-US" dirty="0">
                <a:latin typeface="MrEavesXLModOT" panose="020B0603060502020204" pitchFamily="34" charset="0"/>
                <a:cs typeface="Sense"/>
              </a:rPr>
              <a:t>Petroglyphs were made by pecking shallow impressions into the granite bedrock to create images. The craftsman would likely have pounded one rock with another to chip off small pieces of stone.</a:t>
            </a:r>
          </a:p>
          <a:p>
            <a:endParaRPr lang="en-US" dirty="0">
              <a:latin typeface="MrEavesXLModOT" panose="020B0603060502020204" pitchFamily="34" charset="0"/>
              <a:cs typeface="Sense"/>
            </a:endParaRPr>
          </a:p>
          <a:p>
            <a:r>
              <a:rPr lang="en-US" dirty="0">
                <a:latin typeface="MrEavesXLModOT" panose="020B0603060502020204" pitchFamily="34" charset="0"/>
                <a:cs typeface="Sense"/>
              </a:rPr>
              <a:t>Artists created deep, clean lines and carefully formed shapes and silhouettes. Making the petroglyphs would have taken time and careful craftsmanship. </a:t>
            </a:r>
          </a:p>
          <a:p>
            <a:endParaRPr lang="en-US" dirty="0">
              <a:latin typeface="MrEavesXLModOT" panose="020B0603060502020204" pitchFamily="34" charset="0"/>
              <a:cs typeface="Sense"/>
            </a:endParaRPr>
          </a:p>
          <a:p>
            <a:r>
              <a:rPr lang="en-US" dirty="0">
                <a:latin typeface="MrEavesXLModOT" panose="020B0603060502020204" pitchFamily="34" charset="0"/>
                <a:cs typeface="Sense"/>
              </a:rPr>
              <a:t>A modern Alutiiq artist has created petroglyphs on granite boulders using a chisel and hammer. You can see examples outside the Kodiak Public Library.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7" r="3914"/>
          <a:stretch/>
        </p:blipFill>
        <p:spPr>
          <a:xfrm>
            <a:off x="804334" y="3743060"/>
            <a:ext cx="3577097" cy="2843208"/>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137" r="229" b="2642"/>
          <a:stretch/>
        </p:blipFill>
        <p:spPr>
          <a:xfrm>
            <a:off x="4809067" y="3743060"/>
            <a:ext cx="3564464" cy="2840352"/>
          </a:xfrm>
          <a:prstGeom prst="rect">
            <a:avLst/>
          </a:prstGeom>
        </p:spPr>
      </p:pic>
      <p:pic>
        <p:nvPicPr>
          <p:cNvPr id="6" name="Picture 5">
            <a:extLst>
              <a:ext uri="{FF2B5EF4-FFF2-40B4-BE49-F238E27FC236}">
                <a16:creationId xmlns:a16="http://schemas.microsoft.com/office/drawing/2014/main" id="{9A472C21-333E-58BC-A0F5-A9DC50ED4598}"/>
              </a:ext>
            </a:extLst>
          </p:cNvPr>
          <p:cNvPicPr>
            <a:picLocks noChangeAspect="1"/>
          </p:cNvPicPr>
          <p:nvPr/>
        </p:nvPicPr>
        <p:blipFill>
          <a:blip r:embed="rId5"/>
          <a:stretch>
            <a:fillRect/>
          </a:stretch>
        </p:blipFill>
        <p:spPr>
          <a:xfrm>
            <a:off x="7736444" y="96758"/>
            <a:ext cx="1274174" cy="1207113"/>
          </a:xfrm>
          <a:prstGeom prst="rect">
            <a:avLst/>
          </a:prstGeom>
        </p:spPr>
      </p:pic>
    </p:spTree>
    <p:extLst>
      <p:ext uri="{BB962C8B-B14F-4D97-AF65-F5344CB8AC3E}">
        <p14:creationId xmlns:p14="http://schemas.microsoft.com/office/powerpoint/2010/main" val="144799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4" y="136376"/>
            <a:ext cx="8229600" cy="1143000"/>
          </a:xfrm>
        </p:spPr>
        <p:txBody>
          <a:bodyPr>
            <a:normAutofit/>
          </a:bodyPr>
          <a:lstStyle/>
          <a:p>
            <a:r>
              <a:rPr lang="en-US" sz="3200" dirty="0">
                <a:latin typeface="MrEavesXLModOT" panose="020B0603060502020204" pitchFamily="34" charset="0"/>
                <a:cs typeface="Sense ExtraBold"/>
              </a:rPr>
              <a:t>What do they mean?</a:t>
            </a:r>
          </a:p>
        </p:txBody>
      </p:sp>
      <p:sp>
        <p:nvSpPr>
          <p:cNvPr id="3" name="TextBox 2"/>
          <p:cNvSpPr txBox="1"/>
          <p:nvPr/>
        </p:nvSpPr>
        <p:spPr>
          <a:xfrm>
            <a:off x="752516" y="1230402"/>
            <a:ext cx="7168444" cy="5355312"/>
          </a:xfrm>
          <a:prstGeom prst="rect">
            <a:avLst/>
          </a:prstGeom>
          <a:noFill/>
        </p:spPr>
        <p:txBody>
          <a:bodyPr wrap="square" rtlCol="0">
            <a:spAutoFit/>
          </a:bodyPr>
          <a:lstStyle/>
          <a:p>
            <a:r>
              <a:rPr lang="en-US" dirty="0">
                <a:latin typeface="MrEavesXLModOT" panose="020B0603060502020204" pitchFamily="34" charset="0"/>
                <a:cs typeface="Sense"/>
              </a:rPr>
              <a:t>The petroglyphs often depict human figures, animal forms, and geometric designs.  </a:t>
            </a:r>
          </a:p>
          <a:p>
            <a:endParaRPr lang="en-US" dirty="0">
              <a:latin typeface="MrEavesXLModOT" panose="020B0603060502020204" pitchFamily="34" charset="0"/>
              <a:cs typeface="Sense"/>
            </a:endParaRPr>
          </a:p>
          <a:p>
            <a:endParaRPr lang="en-US" dirty="0">
              <a:latin typeface="MrEavesXLModOT" panose="020B0603060502020204" pitchFamily="34" charset="0"/>
              <a:cs typeface="Sense"/>
            </a:endParaRPr>
          </a:p>
          <a:p>
            <a:endParaRPr lang="en-US" dirty="0">
              <a:latin typeface="MrEavesXLModOT" panose="020B0603060502020204" pitchFamily="34" charset="0"/>
              <a:cs typeface="Sense"/>
            </a:endParaRPr>
          </a:p>
          <a:p>
            <a:endParaRPr lang="en-US" dirty="0">
              <a:latin typeface="MrEavesXLModOT" panose="020B0603060502020204" pitchFamily="34" charset="0"/>
              <a:cs typeface="Sense"/>
            </a:endParaRPr>
          </a:p>
          <a:p>
            <a:endParaRPr lang="en-US" dirty="0">
              <a:latin typeface="MrEavesXLModOT" panose="020B0603060502020204" pitchFamily="34" charset="0"/>
              <a:cs typeface="Sense"/>
            </a:endParaRPr>
          </a:p>
          <a:p>
            <a:endParaRPr lang="en-US" dirty="0">
              <a:latin typeface="MrEavesXLModOT" panose="020B0603060502020204" pitchFamily="34" charset="0"/>
              <a:cs typeface="Sense"/>
            </a:endParaRPr>
          </a:p>
          <a:p>
            <a:endParaRPr lang="en-US" dirty="0">
              <a:latin typeface="MrEavesXLModOT" panose="020B0603060502020204" pitchFamily="34" charset="0"/>
              <a:cs typeface="Sense"/>
            </a:endParaRPr>
          </a:p>
          <a:p>
            <a:endParaRPr lang="en-US" dirty="0">
              <a:latin typeface="MrEavesXLModOT" panose="020B0603060502020204" pitchFamily="34" charset="0"/>
              <a:cs typeface="Sense"/>
            </a:endParaRPr>
          </a:p>
          <a:p>
            <a:r>
              <a:rPr lang="en-US" dirty="0">
                <a:latin typeface="MrEavesXLModOT" panose="020B0603060502020204" pitchFamily="34" charset="0"/>
                <a:cs typeface="Sense"/>
              </a:rPr>
              <a:t>Some petroglyphs can tell us about Alutiiq customs. Many of the petroglyph faces have labrets (lip plugs), showing that people wore this form of jewelry. </a:t>
            </a:r>
          </a:p>
          <a:p>
            <a:endParaRPr lang="en-US" dirty="0">
              <a:latin typeface="Sense"/>
              <a:cs typeface="Sense"/>
            </a:endParaRPr>
          </a:p>
          <a:p>
            <a:endParaRPr lang="en-US" dirty="0">
              <a:latin typeface="Sense"/>
              <a:cs typeface="Sense"/>
            </a:endParaRPr>
          </a:p>
          <a:p>
            <a:endParaRPr lang="en-US" dirty="0">
              <a:latin typeface="Sense"/>
              <a:cs typeface="Sense"/>
            </a:endParaRPr>
          </a:p>
          <a:p>
            <a:endParaRPr lang="en-US" dirty="0">
              <a:latin typeface="Sense"/>
              <a:cs typeface="Sense"/>
            </a:endParaRPr>
          </a:p>
          <a:p>
            <a:endParaRPr lang="en-US" dirty="0"/>
          </a:p>
          <a:p>
            <a:endParaRPr lang="en-US" dirty="0"/>
          </a:p>
          <a:p>
            <a:endParaRPr lang="en-US" dirty="0"/>
          </a:p>
        </p:txBody>
      </p:sp>
      <p:pic>
        <p:nvPicPr>
          <p:cNvPr id="6" name="Picture 5" descr="Septum Labret face solid.jpg"/>
          <p:cNvPicPr>
            <a:picLocks noChangeAspect="1"/>
          </p:cNvPicPr>
          <p:nvPr/>
        </p:nvPicPr>
        <p:blipFill>
          <a:blip r:embed="rId3">
            <a:extLst>
              <a:ext uri="{BEBA8EAE-BF5A-486C-A8C5-ECC9F3942E4B}">
                <a14:imgProps xmlns:a14="http://schemas.microsoft.com/office/drawing/2010/main">
                  <a14:imgLayer r:embed="rId4">
                    <a14:imgEffect>
                      <a14:backgroundRemoval t="1546" b="99677" l="0" r="100000">
                        <a14:foregroundMark x1="63680" y1="20686" x2="63680" y2="20686"/>
                        <a14:foregroundMark x1="30130" y1="23149" x2="30130" y2="23149"/>
                        <a14:foregroundMark x1="83886" y1="76851" x2="83886" y2="76851"/>
                        <a14:foregroundMark x1="88838" y1="88264" x2="88838" y2="88264"/>
                        <a14:foregroundMark x1="24780" y1="89504" x2="24780" y2="89504"/>
                        <a14:backgroundMark x1="47671" y1="47537" x2="30885" y2="41984"/>
                      </a14:backgroundRemoval>
                    </a14:imgEffect>
                  </a14:imgLayer>
                </a14:imgProps>
              </a:ext>
              <a:ext uri="{28A0092B-C50C-407E-A947-70E740481C1C}">
                <a14:useLocalDpi xmlns:a14="http://schemas.microsoft.com/office/drawing/2010/main" val="0"/>
              </a:ext>
            </a:extLst>
          </a:blip>
          <a:stretch>
            <a:fillRect/>
          </a:stretch>
        </p:blipFill>
        <p:spPr>
          <a:xfrm rot="211571">
            <a:off x="1192849" y="2015244"/>
            <a:ext cx="1275802" cy="1576148"/>
          </a:xfrm>
          <a:prstGeom prst="rect">
            <a:avLst/>
          </a:prstGeom>
        </p:spPr>
      </p:pic>
      <p:pic>
        <p:nvPicPr>
          <p:cNvPr id="7" name="Picture 6" descr="Screen Shot 2017-08-25 at 11.43.29 AM.png"/>
          <p:cNvPicPr>
            <a:picLocks noChangeAspect="1"/>
          </p:cNvPicPr>
          <p:nvPr/>
        </p:nvPicPr>
        <p:blipFill>
          <a:blip r:embed="rId5">
            <a:extLst>
              <a:ext uri="{BEBA8EAE-BF5A-486C-A8C5-ECC9F3942E4B}">
                <a14:imgProps xmlns:a14="http://schemas.microsoft.com/office/drawing/2010/main">
                  <a14:imgLayer r:embed="rId6">
                    <a14:imgEffect>
                      <a14:backgroundRemoval t="9955" b="93937" l="9924" r="89981"/>
                    </a14:imgEffect>
                  </a14:imgLayer>
                </a14:imgProps>
              </a:ext>
              <a:ext uri="{28A0092B-C50C-407E-A947-70E740481C1C}">
                <a14:useLocalDpi xmlns:a14="http://schemas.microsoft.com/office/drawing/2010/main" val="0"/>
              </a:ext>
            </a:extLst>
          </a:blip>
          <a:stretch>
            <a:fillRect/>
          </a:stretch>
        </p:blipFill>
        <p:spPr>
          <a:xfrm>
            <a:off x="5743222" y="1417638"/>
            <a:ext cx="1790700" cy="2282801"/>
          </a:xfrm>
          <a:prstGeom prst="rect">
            <a:avLst/>
          </a:prstGeom>
        </p:spPr>
      </p:pic>
      <p:pic>
        <p:nvPicPr>
          <p:cNvPr id="8" name="Picture 7" descr="Screen Shot 2017-08-26 at 10.12.05 AM.png"/>
          <p:cNvPicPr>
            <a:picLocks noChangeAspect="1"/>
          </p:cNvPicPr>
          <p:nvPr/>
        </p:nvPicPr>
        <p:blipFill>
          <a:blip r:embed="rId7">
            <a:extLst>
              <a:ext uri="{BEBA8EAE-BF5A-486C-A8C5-ECC9F3942E4B}">
                <a14:imgProps xmlns:a14="http://schemas.microsoft.com/office/drawing/2010/main">
                  <a14:imgLayer r:embed="rId8">
                    <a14:imgEffect>
                      <a14:backgroundRemoval t="4366" b="96747" l="7627" r="89972"/>
                    </a14:imgEffect>
                  </a14:imgLayer>
                </a14:imgProps>
              </a:ext>
              <a:ext uri="{28A0092B-C50C-407E-A947-70E740481C1C}">
                <a14:useLocalDpi xmlns:a14="http://schemas.microsoft.com/office/drawing/2010/main" val="0"/>
              </a:ext>
            </a:extLst>
          </a:blip>
          <a:stretch>
            <a:fillRect/>
          </a:stretch>
        </p:blipFill>
        <p:spPr>
          <a:xfrm>
            <a:off x="3300272" y="1685350"/>
            <a:ext cx="2442950" cy="2015089"/>
          </a:xfrm>
          <a:prstGeom prst="rect">
            <a:avLst/>
          </a:prstGeom>
        </p:spPr>
      </p:pic>
      <p:pic>
        <p:nvPicPr>
          <p:cNvPr id="9" name="Picture 8" descr="Screen Shot 2017-08-26 at 10.13.40 AM.png"/>
          <p:cNvPicPr>
            <a:picLocks noChangeAspect="1"/>
          </p:cNvPicPr>
          <p:nvPr/>
        </p:nvPicPr>
        <p:blipFill>
          <a:blip r:embed="rId9">
            <a:extLst>
              <a:ext uri="{BEBA8EAE-BF5A-486C-A8C5-ECC9F3942E4B}">
                <a14:imgProps xmlns:a14="http://schemas.microsoft.com/office/drawing/2010/main">
                  <a14:imgLayer r:embed="rId10">
                    <a14:imgEffect>
                      <a14:backgroundRemoval t="9956" b="97345" l="9910" r="89865">
                        <a14:foregroundMark x1="28153" y1="33407" x2="28153" y2="33407"/>
                        <a14:foregroundMark x1="71396" y1="34292" x2="71396" y2="34292"/>
                        <a14:foregroundMark x1="56532" y1="78540" x2="56532" y2="78540"/>
                        <a14:foregroundMark x1="69144" y1="83407" x2="69144" y2="83407"/>
                        <a14:foregroundMark x1="27027" y1="84513" x2="27027" y2="84513"/>
                      </a14:backgroundRemoval>
                    </a14:imgEffect>
                  </a14:imgLayer>
                </a14:imgProps>
              </a:ext>
              <a:ext uri="{28A0092B-C50C-407E-A947-70E740481C1C}">
                <a14:useLocalDpi xmlns:a14="http://schemas.microsoft.com/office/drawing/2010/main" val="0"/>
              </a:ext>
            </a:extLst>
          </a:blip>
          <a:stretch>
            <a:fillRect/>
          </a:stretch>
        </p:blipFill>
        <p:spPr>
          <a:xfrm>
            <a:off x="1888947" y="5096691"/>
            <a:ext cx="1411325" cy="1436754"/>
          </a:xfrm>
          <a:prstGeom prst="rect">
            <a:avLst/>
          </a:prstGeom>
        </p:spPr>
      </p:pic>
      <p:pic>
        <p:nvPicPr>
          <p:cNvPr id="10" name="Picture 9" descr="Screen Shot 2017-08-25 at 11.44.55 AM.png"/>
          <p:cNvPicPr>
            <a:picLocks/>
          </p:cNvPicPr>
          <p:nvPr/>
        </p:nvPicPr>
        <p:blipFill>
          <a:blip r:embed="rId11">
            <a:extLst>
              <a:ext uri="{BEBA8EAE-BF5A-486C-A8C5-ECC9F3942E4B}">
                <a14:imgProps xmlns:a14="http://schemas.microsoft.com/office/drawing/2010/main">
                  <a14:imgLayer r:embed="rId12">
                    <a14:imgEffect>
                      <a14:backgroundRemoval t="10000" b="90000" l="10000" r="90000">
                        <a14:foregroundMark x1="32009" y1="33696" x2="32009" y2="33696"/>
                        <a14:foregroundMark x1="65187" y1="35598" x2="65187" y2="35598"/>
                        <a14:foregroundMark x1="56308" y1="71196" x2="56308" y2="71196"/>
                        <a14:foregroundMark x1="65187" y1="79891" x2="65187" y2="79891"/>
                        <a14:foregroundMark x1="29907" y1="81522" x2="29907" y2="81522"/>
                      </a14:backgroundRemoval>
                    </a14:imgEffect>
                  </a14:imgLayer>
                </a14:imgProps>
              </a:ext>
              <a:ext uri="{28A0092B-C50C-407E-A947-70E740481C1C}">
                <a14:useLocalDpi xmlns:a14="http://schemas.microsoft.com/office/drawing/2010/main" val="0"/>
              </a:ext>
            </a:extLst>
          </a:blip>
          <a:stretch>
            <a:fillRect/>
          </a:stretch>
        </p:blipFill>
        <p:spPr>
          <a:xfrm>
            <a:off x="5300356" y="5088693"/>
            <a:ext cx="1417320" cy="1444752"/>
          </a:xfrm>
          <a:prstGeom prst="rect">
            <a:avLst/>
          </a:prstGeom>
        </p:spPr>
      </p:pic>
      <p:pic>
        <p:nvPicPr>
          <p:cNvPr id="4" name="Picture 3">
            <a:extLst>
              <a:ext uri="{FF2B5EF4-FFF2-40B4-BE49-F238E27FC236}">
                <a16:creationId xmlns:a16="http://schemas.microsoft.com/office/drawing/2014/main" id="{CE9C8655-14C5-6554-066C-49D6D5036747}"/>
              </a:ext>
            </a:extLst>
          </p:cNvPr>
          <p:cNvPicPr>
            <a:picLocks noChangeAspect="1"/>
          </p:cNvPicPr>
          <p:nvPr/>
        </p:nvPicPr>
        <p:blipFill>
          <a:blip r:embed="rId13"/>
          <a:stretch>
            <a:fillRect/>
          </a:stretch>
        </p:blipFill>
        <p:spPr>
          <a:xfrm>
            <a:off x="7533922" y="72263"/>
            <a:ext cx="1274174" cy="1207113"/>
          </a:xfrm>
          <a:prstGeom prst="rect">
            <a:avLst/>
          </a:prstGeom>
        </p:spPr>
      </p:pic>
    </p:spTree>
    <p:extLst>
      <p:ext uri="{BB962C8B-B14F-4D97-AF65-F5344CB8AC3E}">
        <p14:creationId xmlns:p14="http://schemas.microsoft.com/office/powerpoint/2010/main" val="106560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rEavesXLModOT" panose="020B0603060502020204" pitchFamily="34" charset="0"/>
                <a:cs typeface="Sense ExtraBold"/>
              </a:rPr>
              <a:t>Labrets Explained</a:t>
            </a:r>
          </a:p>
        </p:txBody>
      </p:sp>
      <p:sp>
        <p:nvSpPr>
          <p:cNvPr id="3" name="TextBox 2"/>
          <p:cNvSpPr txBox="1"/>
          <p:nvPr/>
        </p:nvSpPr>
        <p:spPr>
          <a:xfrm>
            <a:off x="181359" y="1556982"/>
            <a:ext cx="7938911" cy="4801314"/>
          </a:xfrm>
          <a:prstGeom prst="rect">
            <a:avLst/>
          </a:prstGeom>
          <a:noFill/>
        </p:spPr>
        <p:txBody>
          <a:bodyPr wrap="square" rtlCol="0">
            <a:spAutoFit/>
          </a:bodyPr>
          <a:lstStyle/>
          <a:p>
            <a:r>
              <a:rPr lang="en-US" dirty="0">
                <a:latin typeface="MrEavesXLModOT" panose="020B0603060502020204" pitchFamily="34" charset="0"/>
                <a:cs typeface="Sense"/>
              </a:rPr>
              <a:t>Throughout Alaska, many Native people wore labrets: decorative plugs </a:t>
            </a:r>
          </a:p>
          <a:p>
            <a:r>
              <a:rPr lang="en-US" dirty="0">
                <a:latin typeface="MrEavesXLModOT" panose="020B0603060502020204" pitchFamily="34" charset="0"/>
                <a:cs typeface="Sense"/>
              </a:rPr>
              <a:t>of bone and stone inserted through holes pierced in their cheeks and </a:t>
            </a:r>
          </a:p>
          <a:p>
            <a:r>
              <a:rPr lang="en-US" dirty="0">
                <a:latin typeface="MrEavesXLModOT" panose="020B0603060502020204" pitchFamily="34" charset="0"/>
                <a:cs typeface="Sense"/>
              </a:rPr>
              <a:t>below their lips. </a:t>
            </a:r>
          </a:p>
          <a:p>
            <a:endParaRPr lang="en-US" dirty="0">
              <a:latin typeface="MrEavesXLModOT" panose="020B0603060502020204" pitchFamily="34" charset="0"/>
              <a:cs typeface="Sense"/>
            </a:endParaRPr>
          </a:p>
          <a:p>
            <a:r>
              <a:rPr lang="en-US" dirty="0">
                <a:latin typeface="MrEavesXLModOT" panose="020B0603060502020204" pitchFamily="34" charset="0"/>
                <a:cs typeface="Sense"/>
              </a:rPr>
              <a:t>Anthropologists believe that labrets acted as symbols of personal identity. High-status individuals wore large, highly decorated labrets.</a:t>
            </a:r>
          </a:p>
          <a:p>
            <a:endParaRPr lang="en-US" dirty="0">
              <a:latin typeface="MrEavesXLModOT" panose="020B0603060502020204" pitchFamily="34" charset="0"/>
              <a:cs typeface="Sense"/>
            </a:endParaRPr>
          </a:p>
          <a:p>
            <a:r>
              <a:rPr lang="en-US" dirty="0">
                <a:latin typeface="MrEavesXLModOT" panose="020B0603060502020204" pitchFamily="34" charset="0"/>
                <a:cs typeface="Sense"/>
              </a:rPr>
              <a:t>Labrets first appeared in the</a:t>
            </a:r>
          </a:p>
          <a:p>
            <a:r>
              <a:rPr lang="en-US" dirty="0">
                <a:latin typeface="MrEavesXLModOT" panose="020B0603060502020204" pitchFamily="34" charset="0"/>
                <a:cs typeface="Sense"/>
              </a:rPr>
              <a:t>Kodiak Archipelago about 2,500 years ago,</a:t>
            </a:r>
          </a:p>
          <a:p>
            <a:r>
              <a:rPr lang="en-US" dirty="0">
                <a:latin typeface="MrEavesXLModOT" panose="020B0603060502020204" pitchFamily="34" charset="0"/>
                <a:cs typeface="Sense"/>
              </a:rPr>
              <a:t>at the same time that other forms </a:t>
            </a:r>
          </a:p>
          <a:p>
            <a:r>
              <a:rPr lang="en-US" dirty="0">
                <a:latin typeface="MrEavesXLModOT" panose="020B0603060502020204" pitchFamily="34" charset="0"/>
                <a:cs typeface="Sense"/>
              </a:rPr>
              <a:t>of jewelry developed. Their use continued</a:t>
            </a:r>
          </a:p>
          <a:p>
            <a:r>
              <a:rPr lang="en-US" dirty="0">
                <a:latin typeface="MrEavesXLModOT" panose="020B0603060502020204" pitchFamily="34" charset="0"/>
                <a:cs typeface="Sense"/>
              </a:rPr>
              <a:t>until the Russian era.</a:t>
            </a:r>
          </a:p>
          <a:p>
            <a:endParaRPr lang="en-US" dirty="0">
              <a:latin typeface="MrEavesXLModOT" panose="020B0603060502020204" pitchFamily="34" charset="0"/>
              <a:cs typeface="Sense"/>
            </a:endParaRPr>
          </a:p>
          <a:p>
            <a:r>
              <a:rPr lang="en-US" dirty="0">
                <a:latin typeface="MrEavesXLModOT" panose="020B0603060502020204" pitchFamily="34" charset="0"/>
                <a:cs typeface="Sense"/>
              </a:rPr>
              <a:t>Many of the petroglyph faces have two </a:t>
            </a:r>
          </a:p>
          <a:p>
            <a:r>
              <a:rPr lang="en-US" dirty="0">
                <a:latin typeface="MrEavesXLModOT" panose="020B0603060502020204" pitchFamily="34" charset="0"/>
                <a:cs typeface="Sense"/>
              </a:rPr>
              <a:t>circle shapes underneath the mouth area</a:t>
            </a:r>
          </a:p>
          <a:p>
            <a:r>
              <a:rPr lang="en-US" dirty="0">
                <a:latin typeface="MrEavesXLModOT" panose="020B0603060502020204" pitchFamily="34" charset="0"/>
                <a:cs typeface="Sense"/>
              </a:rPr>
              <a:t>which symbolize the face’s labret piercings. </a:t>
            </a:r>
          </a:p>
          <a:p>
            <a:endParaRPr lang="en-US" dirty="0"/>
          </a:p>
        </p:txBody>
      </p:sp>
      <p:pic>
        <p:nvPicPr>
          <p:cNvPr id="5" name="Picture 4" descr="labrets.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618361" y="3358124"/>
            <a:ext cx="4224526" cy="3122189"/>
          </a:xfrm>
          <a:prstGeom prst="rect">
            <a:avLst/>
          </a:prstGeom>
        </p:spPr>
      </p:pic>
      <p:pic>
        <p:nvPicPr>
          <p:cNvPr id="6" name="Picture 5" descr="Septum Labret face solid.jpg"/>
          <p:cNvPicPr>
            <a:picLocks noChangeAspect="1"/>
          </p:cNvPicPr>
          <p:nvPr/>
        </p:nvPicPr>
        <p:blipFill>
          <a:blip r:embed="rId3">
            <a:extLst>
              <a:ext uri="{BEBA8EAE-BF5A-486C-A8C5-ECC9F3942E4B}">
                <a14:imgProps xmlns:a14="http://schemas.microsoft.com/office/drawing/2010/main">
                  <a14:imgLayer r:embed="rId4">
                    <a14:imgEffect>
                      <a14:backgroundRemoval t="1546" b="99677" l="0" r="100000">
                        <a14:foregroundMark x1="63680" y1="20686" x2="63680" y2="20686"/>
                        <a14:foregroundMark x1="30130" y1="23149" x2="30130" y2="23149"/>
                        <a14:foregroundMark x1="83886" y1="76851" x2="83886" y2="76851"/>
                        <a14:foregroundMark x1="88838" y1="88264" x2="88838" y2="88264"/>
                        <a14:foregroundMark x1="24780" y1="89504" x2="24780" y2="89504"/>
                        <a14:backgroundMark x1="47671" y1="47537" x2="30885" y2="41984"/>
                      </a14:backgroundRemoval>
                    </a14:imgEffect>
                  </a14:imgLayer>
                </a14:imgProps>
              </a:ext>
              <a:ext uri="{28A0092B-C50C-407E-A947-70E740481C1C}">
                <a14:useLocalDpi xmlns:a14="http://schemas.microsoft.com/office/drawing/2010/main" val="0"/>
              </a:ext>
            </a:extLst>
          </a:blip>
          <a:stretch>
            <a:fillRect/>
          </a:stretch>
        </p:blipFill>
        <p:spPr>
          <a:xfrm rot="211571">
            <a:off x="7321155" y="302578"/>
            <a:ext cx="1582850" cy="1955480"/>
          </a:xfrm>
          <a:prstGeom prst="rect">
            <a:avLst/>
          </a:prstGeom>
        </p:spPr>
      </p:pic>
      <p:pic>
        <p:nvPicPr>
          <p:cNvPr id="4" name="Picture 3">
            <a:extLst>
              <a:ext uri="{FF2B5EF4-FFF2-40B4-BE49-F238E27FC236}">
                <a16:creationId xmlns:a16="http://schemas.microsoft.com/office/drawing/2014/main" id="{164AE7AD-B807-38A7-C760-BC7437701731}"/>
              </a:ext>
            </a:extLst>
          </p:cNvPr>
          <p:cNvPicPr>
            <a:picLocks noChangeAspect="1"/>
          </p:cNvPicPr>
          <p:nvPr/>
        </p:nvPicPr>
        <p:blipFill>
          <a:blip r:embed="rId5"/>
          <a:stretch>
            <a:fillRect/>
          </a:stretch>
        </p:blipFill>
        <p:spPr>
          <a:xfrm>
            <a:off x="330533" y="135294"/>
            <a:ext cx="1274174" cy="1207113"/>
          </a:xfrm>
          <a:prstGeom prst="rect">
            <a:avLst/>
          </a:prstGeom>
        </p:spPr>
      </p:pic>
    </p:spTree>
    <p:extLst>
      <p:ext uri="{BB962C8B-B14F-4D97-AF65-F5344CB8AC3E}">
        <p14:creationId xmlns:p14="http://schemas.microsoft.com/office/powerpoint/2010/main" val="67233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8-25 at 4.42.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556" y="196145"/>
            <a:ext cx="3724326" cy="2847168"/>
          </a:xfrm>
          <a:prstGeom prst="rect">
            <a:avLst/>
          </a:prstGeom>
        </p:spPr>
      </p:pic>
      <p:sp>
        <p:nvSpPr>
          <p:cNvPr id="4" name="TextBox 3"/>
          <p:cNvSpPr txBox="1"/>
          <p:nvPr/>
        </p:nvSpPr>
        <p:spPr>
          <a:xfrm>
            <a:off x="146756" y="1736206"/>
            <a:ext cx="4749800" cy="5078313"/>
          </a:xfrm>
          <a:prstGeom prst="rect">
            <a:avLst/>
          </a:prstGeom>
          <a:noFill/>
        </p:spPr>
        <p:txBody>
          <a:bodyPr wrap="square" rtlCol="0">
            <a:spAutoFit/>
          </a:bodyPr>
          <a:lstStyle/>
          <a:p>
            <a:r>
              <a:rPr lang="en-US" dirty="0">
                <a:latin typeface="MrEavesXLModOT" panose="020B0603060502020204" pitchFamily="34" charset="0"/>
                <a:cs typeface="Sense"/>
              </a:rPr>
              <a:t>The original function of the petroglyphs has been lost to time, but we can use clues from Alutiiq culture and the environment to hypothesize about their meaning.</a:t>
            </a:r>
          </a:p>
          <a:p>
            <a:endParaRPr lang="en-US" dirty="0">
              <a:latin typeface="MrEavesXLModOT" panose="020B0603060502020204" pitchFamily="34" charset="0"/>
              <a:cs typeface="Sense"/>
            </a:endParaRPr>
          </a:p>
          <a:p>
            <a:r>
              <a:rPr lang="en-US" dirty="0">
                <a:latin typeface="MrEavesXLModOT" panose="020B0603060502020204" pitchFamily="34" charset="0"/>
                <a:cs typeface="Sense"/>
              </a:rPr>
              <a:t>Petroglyphs commonly occur at the entrances to bays, facing outward toward the open ocean. Perhaps they were markers for a family or village’s subsistence area. The faces might represent important leaders or ancestors from that area.</a:t>
            </a:r>
          </a:p>
          <a:p>
            <a:endParaRPr lang="en-US" dirty="0">
              <a:latin typeface="MrEavesXLModOT" panose="020B0603060502020204" pitchFamily="34" charset="0"/>
              <a:cs typeface="Sense"/>
            </a:endParaRPr>
          </a:p>
          <a:p>
            <a:r>
              <a:rPr lang="en-US" dirty="0">
                <a:latin typeface="MrEavesXLModOT" panose="020B0603060502020204" pitchFamily="34" charset="0"/>
                <a:cs typeface="Sense"/>
              </a:rPr>
              <a:t>The images could be part of a hunting ritual. Historic accounts  report that whalers carved images into rocks to bring them luck before the hunt. </a:t>
            </a:r>
          </a:p>
          <a:p>
            <a:endParaRPr lang="en-US" dirty="0">
              <a:latin typeface="MrEavesXLModOT" panose="020B0603060502020204" pitchFamily="34" charset="0"/>
              <a:cs typeface="Sense"/>
            </a:endParaRPr>
          </a:p>
          <a:p>
            <a:r>
              <a:rPr lang="en-US" b="1" dirty="0">
                <a:latin typeface="MrEavesXLModOT" panose="020B0603060502020204" pitchFamily="34" charset="0"/>
                <a:cs typeface="Sense"/>
              </a:rPr>
              <a:t>Why do you think the petroglyphs were made?</a:t>
            </a:r>
          </a:p>
          <a:p>
            <a:endParaRPr lang="en-US" dirty="0"/>
          </a:p>
        </p:txBody>
      </p:sp>
      <p:pic>
        <p:nvPicPr>
          <p:cNvPr id="5" name="Picture 4" descr="Screen Shot 2017-08-26 at 10.09.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556" y="3160126"/>
            <a:ext cx="3821288" cy="3429763"/>
          </a:xfrm>
          <a:prstGeom prst="rect">
            <a:avLst/>
          </a:prstGeom>
        </p:spPr>
      </p:pic>
      <p:sp>
        <p:nvSpPr>
          <p:cNvPr id="6" name="TextBox 5"/>
          <p:cNvSpPr txBox="1"/>
          <p:nvPr/>
        </p:nvSpPr>
        <p:spPr>
          <a:xfrm>
            <a:off x="1483225" y="406477"/>
            <a:ext cx="3413331" cy="1077218"/>
          </a:xfrm>
          <a:prstGeom prst="rect">
            <a:avLst/>
          </a:prstGeom>
          <a:noFill/>
        </p:spPr>
        <p:txBody>
          <a:bodyPr wrap="square" rtlCol="0">
            <a:spAutoFit/>
          </a:bodyPr>
          <a:lstStyle/>
          <a:p>
            <a:r>
              <a:rPr lang="en-US" sz="3200" dirty="0">
                <a:latin typeface="MrEavesXLModOT" panose="020B0603060502020204" pitchFamily="34" charset="0"/>
                <a:cs typeface="Sense ExtraBold"/>
              </a:rPr>
              <a:t>Why were Petroglyphs made?</a:t>
            </a:r>
          </a:p>
        </p:txBody>
      </p:sp>
      <p:pic>
        <p:nvPicPr>
          <p:cNvPr id="2" name="Picture 1">
            <a:extLst>
              <a:ext uri="{FF2B5EF4-FFF2-40B4-BE49-F238E27FC236}">
                <a16:creationId xmlns:a16="http://schemas.microsoft.com/office/drawing/2014/main" id="{DD5F2D22-FC3E-FF8C-D859-2C35EEA8FC1F}"/>
              </a:ext>
            </a:extLst>
          </p:cNvPr>
          <p:cNvPicPr>
            <a:picLocks noChangeAspect="1"/>
          </p:cNvPicPr>
          <p:nvPr/>
        </p:nvPicPr>
        <p:blipFill>
          <a:blip r:embed="rId4"/>
          <a:stretch>
            <a:fillRect/>
          </a:stretch>
        </p:blipFill>
        <p:spPr>
          <a:xfrm>
            <a:off x="173773" y="196145"/>
            <a:ext cx="1274174" cy="1207113"/>
          </a:xfrm>
          <a:prstGeom prst="rect">
            <a:avLst/>
          </a:prstGeom>
        </p:spPr>
      </p:pic>
    </p:spTree>
    <p:extLst>
      <p:ext uri="{BB962C8B-B14F-4D97-AF65-F5344CB8AC3E}">
        <p14:creationId xmlns:p14="http://schemas.microsoft.com/office/powerpoint/2010/main" val="230662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rEavesXLModOT" panose="020B0603060502020204" pitchFamily="34" charset="0"/>
                <a:cs typeface="Sense ExtraBold"/>
              </a:rPr>
              <a:t>How old are the petroglyphs?</a:t>
            </a:r>
          </a:p>
        </p:txBody>
      </p:sp>
      <p:sp>
        <p:nvSpPr>
          <p:cNvPr id="3" name="TextBox 2"/>
          <p:cNvSpPr txBox="1"/>
          <p:nvPr/>
        </p:nvSpPr>
        <p:spPr>
          <a:xfrm>
            <a:off x="457200" y="1316335"/>
            <a:ext cx="8229600" cy="1200329"/>
          </a:xfrm>
          <a:prstGeom prst="rect">
            <a:avLst/>
          </a:prstGeom>
          <a:noFill/>
        </p:spPr>
        <p:txBody>
          <a:bodyPr wrap="square" rtlCol="0">
            <a:spAutoFit/>
          </a:bodyPr>
          <a:lstStyle/>
          <a:p>
            <a:r>
              <a:rPr lang="en-US" dirty="0">
                <a:latin typeface="MrEavesXLModOT" panose="020B0603060502020204" pitchFamily="34" charset="0"/>
                <a:cs typeface="Sense"/>
              </a:rPr>
              <a:t>Archaeologist do not know exactly how old the petroglyphs are. There is no easy way to date the carvings. Alutiiq elders learned from their parents that the images are very old. Archaeological finds from ancient nearby villages suggest that the petroglyphs may be about 1,000 years old! </a:t>
            </a:r>
          </a:p>
        </p:txBody>
      </p:sp>
      <p:sp>
        <p:nvSpPr>
          <p:cNvPr id="4" name="Oval 3"/>
          <p:cNvSpPr/>
          <p:nvPr/>
        </p:nvSpPr>
        <p:spPr>
          <a:xfrm>
            <a:off x="183444" y="3316110"/>
            <a:ext cx="2802467" cy="3019779"/>
          </a:xfrm>
          <a:prstGeom prst="ellipse">
            <a:avLst/>
          </a:prstGeom>
          <a:solidFill>
            <a:schemeClr val="accent2">
              <a:lumMod val="50000"/>
              <a:alpha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000000"/>
              </a:solidFill>
            </a:endParaRPr>
          </a:p>
        </p:txBody>
      </p:sp>
      <p:sp>
        <p:nvSpPr>
          <p:cNvPr id="5" name="TextBox 4"/>
          <p:cNvSpPr txBox="1"/>
          <p:nvPr/>
        </p:nvSpPr>
        <p:spPr>
          <a:xfrm>
            <a:off x="457200" y="3838557"/>
            <a:ext cx="2215444" cy="2031325"/>
          </a:xfrm>
          <a:prstGeom prst="rect">
            <a:avLst/>
          </a:prstGeom>
          <a:noFill/>
        </p:spPr>
        <p:txBody>
          <a:bodyPr wrap="square" rtlCol="0">
            <a:spAutoFit/>
          </a:bodyPr>
          <a:lstStyle/>
          <a:p>
            <a:pPr algn="ctr"/>
            <a:r>
              <a:rPr lang="en-US" sz="1400" u="sng" dirty="0">
                <a:latin typeface="MrEavesXLModOT" panose="020B0603060502020204" pitchFamily="34" charset="0"/>
                <a:cs typeface="Sense ExtraBold"/>
              </a:rPr>
              <a:t>Clue One: Village Sites</a:t>
            </a:r>
            <a:r>
              <a:rPr lang="en-US" sz="1400" dirty="0">
                <a:latin typeface="MrEavesXLModOT" panose="020B0603060502020204" pitchFamily="34" charset="0"/>
              </a:rPr>
              <a:t> </a:t>
            </a:r>
          </a:p>
          <a:p>
            <a:pPr algn="ctr"/>
            <a:r>
              <a:rPr lang="en-US" sz="1400" dirty="0">
                <a:latin typeface="MrEavesXLModOT" panose="020B0603060502020204" pitchFamily="34" charset="0"/>
                <a:cs typeface="Sense"/>
              </a:rPr>
              <a:t>At Cape Alitak most of the petroglyphs occur beside old village sites. Carbon dates suggest people lived in these villages between 600 to 1,700 years ago. The Petroglyphs may be the same age. </a:t>
            </a:r>
          </a:p>
        </p:txBody>
      </p:sp>
      <p:sp>
        <p:nvSpPr>
          <p:cNvPr id="6" name="Oval 5"/>
          <p:cNvSpPr/>
          <p:nvPr/>
        </p:nvSpPr>
        <p:spPr>
          <a:xfrm>
            <a:off x="3169355" y="3344331"/>
            <a:ext cx="2807208" cy="3019779"/>
          </a:xfrm>
          <a:prstGeom prst="ellipse">
            <a:avLst/>
          </a:prstGeom>
          <a:solidFill>
            <a:schemeClr val="tx2">
              <a:lumMod val="75000"/>
              <a:alpha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rgbClr val="000000"/>
              </a:solidFill>
            </a:endParaRPr>
          </a:p>
        </p:txBody>
      </p:sp>
      <p:sp>
        <p:nvSpPr>
          <p:cNvPr id="7" name="Oval 6"/>
          <p:cNvSpPr/>
          <p:nvPr/>
        </p:nvSpPr>
        <p:spPr>
          <a:xfrm>
            <a:off x="6222999" y="3344331"/>
            <a:ext cx="2807208" cy="3019779"/>
          </a:xfrm>
          <a:prstGeom prst="ellipse">
            <a:avLst/>
          </a:prstGeom>
          <a:solidFill>
            <a:schemeClr val="accent2">
              <a:lumMod val="50000"/>
              <a:alpha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000000"/>
              </a:solidFill>
            </a:endParaRPr>
          </a:p>
        </p:txBody>
      </p:sp>
      <p:sp>
        <p:nvSpPr>
          <p:cNvPr id="8" name="TextBox 7"/>
          <p:cNvSpPr txBox="1"/>
          <p:nvPr/>
        </p:nvSpPr>
        <p:spPr>
          <a:xfrm>
            <a:off x="3513666" y="3791133"/>
            <a:ext cx="2215445" cy="2246769"/>
          </a:xfrm>
          <a:prstGeom prst="rect">
            <a:avLst/>
          </a:prstGeom>
          <a:noFill/>
        </p:spPr>
        <p:txBody>
          <a:bodyPr wrap="square" rtlCol="0">
            <a:spAutoFit/>
          </a:bodyPr>
          <a:lstStyle/>
          <a:p>
            <a:pPr algn="ctr"/>
            <a:r>
              <a:rPr lang="en-US" sz="1400" u="sng" dirty="0">
                <a:latin typeface="MrEavesXLModOT" panose="020B0603060502020204" pitchFamily="34" charset="0"/>
                <a:cs typeface="Sense ExtraBold"/>
              </a:rPr>
              <a:t>Clue Two: Face Styles</a:t>
            </a:r>
            <a:endParaRPr lang="en-US" sz="1400" dirty="0">
              <a:latin typeface="MrEavesXLModOT" panose="020B0603060502020204" pitchFamily="34" charset="0"/>
              <a:cs typeface="Sense"/>
            </a:endParaRPr>
          </a:p>
          <a:p>
            <a:pPr algn="ctr"/>
            <a:r>
              <a:rPr lang="en-US" sz="1400" dirty="0">
                <a:latin typeface="MrEavesXLModOT" panose="020B0603060502020204" pitchFamily="34" charset="0"/>
                <a:cs typeface="Sense"/>
              </a:rPr>
              <a:t>Petroglyph faces are very similar to faces drawn on thousands of small slate pebbles about 500 years old. We don’t know what the pebbles were used for, but these common artifacts share an artistic style with the petroglyphs.  </a:t>
            </a:r>
          </a:p>
        </p:txBody>
      </p:sp>
      <p:sp>
        <p:nvSpPr>
          <p:cNvPr id="9" name="TextBox 8"/>
          <p:cNvSpPr txBox="1"/>
          <p:nvPr/>
        </p:nvSpPr>
        <p:spPr>
          <a:xfrm>
            <a:off x="6448778" y="3575689"/>
            <a:ext cx="2370666" cy="2677656"/>
          </a:xfrm>
          <a:prstGeom prst="rect">
            <a:avLst/>
          </a:prstGeom>
          <a:noFill/>
        </p:spPr>
        <p:txBody>
          <a:bodyPr wrap="square" rtlCol="0">
            <a:spAutoFit/>
          </a:bodyPr>
          <a:lstStyle/>
          <a:p>
            <a:pPr algn="ctr"/>
            <a:r>
              <a:rPr lang="en-US" sz="1400" u="sng" dirty="0">
                <a:latin typeface="MrEavesXLModOT" panose="020B0603060502020204" pitchFamily="34" charset="0"/>
                <a:cs typeface="Sense ExtraBold"/>
              </a:rPr>
              <a:t>Clue Three: Stone </a:t>
            </a:r>
          </a:p>
          <a:p>
            <a:pPr algn="ctr"/>
            <a:r>
              <a:rPr lang="en-US" sz="1400" u="sng" dirty="0">
                <a:latin typeface="MrEavesXLModOT" panose="020B0603060502020204" pitchFamily="34" charset="0"/>
                <a:cs typeface="Sense ExtraBold"/>
              </a:rPr>
              <a:t>Working Traditions</a:t>
            </a:r>
          </a:p>
          <a:p>
            <a:pPr algn="ctr"/>
            <a:r>
              <a:rPr lang="en-US" sz="1400" dirty="0">
                <a:latin typeface="MrEavesXLModOT" panose="020B0603060502020204" pitchFamily="34" charset="0"/>
                <a:cs typeface="Sense"/>
              </a:rPr>
              <a:t>Many prehistoric villages contain pecked stone artifacts made like the petroglyphs. Stone pecking was particularly popular about 1,200 years ago, when people fashioned decorated oil lamps from beach cobbles. Petroglyphs may be part of this</a:t>
            </a:r>
          </a:p>
          <a:p>
            <a:pPr algn="ctr"/>
            <a:r>
              <a:rPr lang="en-US" sz="1400" dirty="0">
                <a:latin typeface="MrEavesXLModOT" panose="020B0603060502020204" pitchFamily="34" charset="0"/>
                <a:cs typeface="Sense"/>
              </a:rPr>
              <a:t>tradition. </a:t>
            </a:r>
          </a:p>
        </p:txBody>
      </p:sp>
      <p:sp>
        <p:nvSpPr>
          <p:cNvPr id="10" name="TextBox 9"/>
          <p:cNvSpPr txBox="1"/>
          <p:nvPr/>
        </p:nvSpPr>
        <p:spPr>
          <a:xfrm>
            <a:off x="2060222" y="2611777"/>
            <a:ext cx="5122334" cy="369332"/>
          </a:xfrm>
          <a:prstGeom prst="rect">
            <a:avLst/>
          </a:prstGeom>
          <a:noFill/>
        </p:spPr>
        <p:txBody>
          <a:bodyPr wrap="square" rtlCol="0">
            <a:spAutoFit/>
          </a:bodyPr>
          <a:lstStyle/>
          <a:p>
            <a:pPr algn="ctr"/>
            <a:r>
              <a:rPr lang="en-US" dirty="0">
                <a:latin typeface="MrEavesXLModOT" panose="020B0603060502020204" pitchFamily="34" charset="0"/>
                <a:cs typeface="Sense ExtraBold"/>
              </a:rPr>
              <a:t>Clues to the age of the Kodiak Petroglyphs</a:t>
            </a:r>
          </a:p>
        </p:txBody>
      </p:sp>
      <p:pic>
        <p:nvPicPr>
          <p:cNvPr id="12" name="Picture 11">
            <a:extLst>
              <a:ext uri="{FF2B5EF4-FFF2-40B4-BE49-F238E27FC236}">
                <a16:creationId xmlns:a16="http://schemas.microsoft.com/office/drawing/2014/main" id="{7332AB4A-0D8A-5DD9-056F-84EFF5CFC830}"/>
              </a:ext>
            </a:extLst>
          </p:cNvPr>
          <p:cNvPicPr>
            <a:picLocks noChangeAspect="1"/>
          </p:cNvPicPr>
          <p:nvPr/>
        </p:nvPicPr>
        <p:blipFill>
          <a:blip r:embed="rId2"/>
          <a:stretch>
            <a:fillRect/>
          </a:stretch>
        </p:blipFill>
        <p:spPr>
          <a:xfrm>
            <a:off x="7626603" y="154125"/>
            <a:ext cx="1274174" cy="1207113"/>
          </a:xfrm>
          <a:prstGeom prst="rect">
            <a:avLst/>
          </a:prstGeom>
        </p:spPr>
      </p:pic>
    </p:spTree>
    <p:extLst>
      <p:ext uri="{BB962C8B-B14F-4D97-AF65-F5344CB8AC3E}">
        <p14:creationId xmlns:p14="http://schemas.microsoft.com/office/powerpoint/2010/main" val="71160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509"/>
                                          </p:stCondLst>
                                        </p:cTn>
                                        <p:tgtEl>
                                          <p:spTgt spid="4"/>
                                        </p:tgtEl>
                                        <p:attrNameLst>
                                          <p:attrName>style.visibility</p:attrName>
                                        </p:attrNameLst>
                                      </p:cBhvr>
                                      <p:to>
                                        <p:strVal val="visible"/>
                                      </p:to>
                                    </p:set>
                                  </p:childTnLst>
                                </p:cTn>
                              </p:par>
                            </p:childTnLst>
                          </p:cTn>
                        </p:par>
                        <p:par>
                          <p:cTn id="7" fill="hold">
                            <p:stCondLst>
                              <p:cond delay="510"/>
                            </p:stCondLst>
                            <p:childTnLst>
                              <p:par>
                                <p:cTn id="8" presetID="9"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700"/>
                                        <p:tgtEl>
                                          <p:spTgt spid="5"/>
                                        </p:tgtEl>
                                      </p:cBhvr>
                                    </p:animEffect>
                                  </p:childTnLst>
                                </p:cTn>
                              </p:par>
                            </p:childTnLst>
                          </p:cTn>
                        </p:par>
                        <p:par>
                          <p:cTn id="11" fill="hold">
                            <p:stCondLst>
                              <p:cond delay="1210"/>
                            </p:stCondLst>
                            <p:childTnLst>
                              <p:par>
                                <p:cTn id="12" presetID="1" presetClass="entr" presetSubtype="0" fill="hold" grpId="0" nodeType="afterEffect">
                                  <p:stCondLst>
                                    <p:cond delay="0"/>
                                  </p:stCondLst>
                                  <p:childTnLst>
                                    <p:set>
                                      <p:cBhvr>
                                        <p:cTn id="13" dur="1" fill="hold">
                                          <p:stCondLst>
                                            <p:cond delay="2299"/>
                                          </p:stCondLst>
                                        </p:cTn>
                                        <p:tgtEl>
                                          <p:spTgt spid="6"/>
                                        </p:tgtEl>
                                        <p:attrNameLst>
                                          <p:attrName>style.visibility</p:attrName>
                                        </p:attrNameLst>
                                      </p:cBhvr>
                                      <p:to>
                                        <p:strVal val="visible"/>
                                      </p:to>
                                    </p:set>
                                  </p:childTnLst>
                                </p:cTn>
                              </p:par>
                            </p:childTnLst>
                          </p:cTn>
                        </p:par>
                        <p:par>
                          <p:cTn id="14" fill="hold">
                            <p:stCondLst>
                              <p:cond delay="3510"/>
                            </p:stCondLst>
                            <p:childTnLst>
                              <p:par>
                                <p:cTn id="15" presetID="9"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2500"/>
                                        <p:tgtEl>
                                          <p:spTgt spid="8"/>
                                        </p:tgtEl>
                                      </p:cBhvr>
                                    </p:animEffect>
                                  </p:childTnLst>
                                </p:cTn>
                              </p:par>
                            </p:childTnLst>
                          </p:cTn>
                        </p:par>
                        <p:par>
                          <p:cTn id="18" fill="hold">
                            <p:stCondLst>
                              <p:cond delay="6010"/>
                            </p:stCondLst>
                            <p:childTnLst>
                              <p:par>
                                <p:cTn id="19" presetID="1" presetClass="entr" presetSubtype="0" fill="hold" grpId="0" nodeType="afterEffect">
                                  <p:stCondLst>
                                    <p:cond delay="0"/>
                                  </p:stCondLst>
                                  <p:childTnLst>
                                    <p:set>
                                      <p:cBhvr>
                                        <p:cTn id="20" dur="1" fill="hold">
                                          <p:stCondLst>
                                            <p:cond delay="3099"/>
                                          </p:stCondLst>
                                        </p:cTn>
                                        <p:tgtEl>
                                          <p:spTgt spid="7"/>
                                        </p:tgtEl>
                                        <p:attrNameLst>
                                          <p:attrName>style.visibility</p:attrName>
                                        </p:attrNameLst>
                                      </p:cBhvr>
                                      <p:to>
                                        <p:strVal val="visible"/>
                                      </p:to>
                                    </p:set>
                                  </p:childTnLst>
                                </p:cTn>
                              </p:par>
                            </p:childTnLst>
                          </p:cTn>
                        </p:par>
                        <p:par>
                          <p:cTn id="21" fill="hold">
                            <p:stCondLst>
                              <p:cond delay="9110"/>
                            </p:stCondLst>
                            <p:childTnLst>
                              <p:par>
                                <p:cTn id="22" presetID="9"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3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rEavesXLModOT" panose="020B0603060502020204" pitchFamily="34" charset="0"/>
                <a:ea typeface="Sense" charset="0"/>
                <a:cs typeface="Sense" charset="0"/>
              </a:rPr>
              <a:t>Cross-Cultural Comparisons of Petroglyphs</a:t>
            </a:r>
          </a:p>
        </p:txBody>
      </p:sp>
      <p:sp>
        <p:nvSpPr>
          <p:cNvPr id="3" name="TextBox 2"/>
          <p:cNvSpPr txBox="1"/>
          <p:nvPr/>
        </p:nvSpPr>
        <p:spPr>
          <a:xfrm>
            <a:off x="1422400" y="1710613"/>
            <a:ext cx="6299200" cy="2308324"/>
          </a:xfrm>
          <a:prstGeom prst="rect">
            <a:avLst/>
          </a:prstGeom>
          <a:noFill/>
        </p:spPr>
        <p:txBody>
          <a:bodyPr wrap="square" rtlCol="0">
            <a:spAutoFit/>
          </a:bodyPr>
          <a:lstStyle/>
          <a:p>
            <a:r>
              <a:rPr lang="en-US" dirty="0">
                <a:latin typeface="MrEavesXLModOT" panose="020B0603060502020204" pitchFamily="34" charset="0"/>
              </a:rPr>
              <a:t>Many different cultures around the world have made petroglyphs throughout history. Spend some time researching petroglyphs from other cultures around the world.</a:t>
            </a:r>
          </a:p>
          <a:p>
            <a:endParaRPr lang="en-US" dirty="0">
              <a:latin typeface="MrEavesXLModOT" panose="020B0603060502020204" pitchFamily="34" charset="0"/>
            </a:endParaRPr>
          </a:p>
          <a:p>
            <a:r>
              <a:rPr lang="en-US" dirty="0">
                <a:latin typeface="MrEavesXLModOT" panose="020B0603060502020204" pitchFamily="34" charset="0"/>
              </a:rPr>
              <a:t>What do these petroglyphs have in common with the Alutiiq petroglyphs on Kodiak? How are they different?</a:t>
            </a:r>
          </a:p>
          <a:p>
            <a:endParaRPr lang="en-US" dirty="0">
              <a:latin typeface="MrEavesXLModOT" panose="020B0603060502020204" pitchFamily="34" charset="0"/>
            </a:endParaRPr>
          </a:p>
          <a:p>
            <a:r>
              <a:rPr lang="en-US" dirty="0">
                <a:latin typeface="MrEavesXLModOT" panose="020B0603060502020204" pitchFamily="34" charset="0"/>
              </a:rPr>
              <a:t>If you were to make petroglyphs, what images would you carve?</a:t>
            </a:r>
          </a:p>
        </p:txBody>
      </p:sp>
      <p:pic>
        <p:nvPicPr>
          <p:cNvPr id="4" name="Picture 3" descr="petroglyp6.jp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766953">
            <a:off x="908421" y="3657598"/>
            <a:ext cx="3652953" cy="3492635"/>
          </a:xfrm>
          <a:prstGeom prst="rect">
            <a:avLst/>
          </a:prstGeom>
        </p:spPr>
      </p:pic>
      <p:pic>
        <p:nvPicPr>
          <p:cNvPr id="5" name="Picture 4" descr="petroglyph10.jp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6270" y1="44590" x2="56270" y2="44590"/>
                        <a14:foregroundMark x1="49373" y1="33934" x2="49373" y2="33934"/>
                        <a14:foregroundMark x1="63009" y1="31803" x2="63009" y2="31803"/>
                      </a14:backgroundRemoval>
                    </a14:imgEffect>
                  </a14:imgLayer>
                </a14:imgProps>
              </a:ext>
              <a:ext uri="{28A0092B-C50C-407E-A947-70E740481C1C}">
                <a14:useLocalDpi xmlns:a14="http://schemas.microsoft.com/office/drawing/2010/main" val="0"/>
              </a:ext>
            </a:extLst>
          </a:blip>
          <a:stretch>
            <a:fillRect/>
          </a:stretch>
        </p:blipFill>
        <p:spPr>
          <a:xfrm rot="2209225">
            <a:off x="3872644" y="3664792"/>
            <a:ext cx="3868142" cy="3698380"/>
          </a:xfrm>
          <a:prstGeom prst="rect">
            <a:avLst/>
          </a:prstGeom>
        </p:spPr>
      </p:pic>
      <p:pic>
        <p:nvPicPr>
          <p:cNvPr id="7" name="Picture 6">
            <a:extLst>
              <a:ext uri="{FF2B5EF4-FFF2-40B4-BE49-F238E27FC236}">
                <a16:creationId xmlns:a16="http://schemas.microsoft.com/office/drawing/2014/main" id="{DA44ECF4-6945-861D-5248-76C2CBD228AA}"/>
              </a:ext>
            </a:extLst>
          </p:cNvPr>
          <p:cNvPicPr>
            <a:picLocks noChangeAspect="1"/>
          </p:cNvPicPr>
          <p:nvPr/>
        </p:nvPicPr>
        <p:blipFill>
          <a:blip r:embed="rId6"/>
          <a:stretch>
            <a:fillRect/>
          </a:stretch>
        </p:blipFill>
        <p:spPr>
          <a:xfrm>
            <a:off x="7582837" y="5376249"/>
            <a:ext cx="1274174" cy="1207113"/>
          </a:xfrm>
          <a:prstGeom prst="rect">
            <a:avLst/>
          </a:prstGeom>
        </p:spPr>
      </p:pic>
    </p:spTree>
    <p:extLst>
      <p:ext uri="{BB962C8B-B14F-4D97-AF65-F5344CB8AC3E}">
        <p14:creationId xmlns:p14="http://schemas.microsoft.com/office/powerpoint/2010/main" val="1978847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7427</TotalTime>
  <Words>680</Words>
  <Application>Microsoft Office PowerPoint</Application>
  <PresentationFormat>On-screen Show (4:3)</PresentationFormat>
  <Paragraphs>71</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MrEavesXLModOT</vt:lpstr>
      <vt:lpstr>Sense</vt:lpstr>
      <vt:lpstr>Office Theme</vt:lpstr>
      <vt:lpstr>Alutiiq Petroglyphs</vt:lpstr>
      <vt:lpstr>PowerPoint Presentation</vt:lpstr>
      <vt:lpstr>How were petroglyphs made?</vt:lpstr>
      <vt:lpstr>What do they mean?</vt:lpstr>
      <vt:lpstr>Labrets Explained</vt:lpstr>
      <vt:lpstr>PowerPoint Presentation</vt:lpstr>
      <vt:lpstr>How old are the petroglyphs?</vt:lpstr>
      <vt:lpstr>Cross-Cultural Comparisons of Petroglyphs</vt:lpstr>
    </vt:vector>
  </TitlesOfParts>
  <Company>Kodiak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Petroglyphs</dc:title>
  <dc:creator>Lauren  McCausland</dc:creator>
  <cp:lastModifiedBy>Leda Ferranti</cp:lastModifiedBy>
  <cp:revision>50</cp:revision>
  <dcterms:created xsi:type="dcterms:W3CDTF">2017-08-25T18:36:16Z</dcterms:created>
  <dcterms:modified xsi:type="dcterms:W3CDTF">2023-08-21T20:35:51Z</dcterms:modified>
</cp:coreProperties>
</file>